
<file path=[Content_Types].xml><?xml version="1.0" encoding="utf-8"?>
<Types xmlns="http://schemas.openxmlformats.org/package/2006/content-types">
  <Default Extension="png" ContentType="image/png"/>
  <Default Extension="bmp" ContentType="image/bmp"/>
  <Default Extension="pdf" ContentType="application/pdf"/>
  <Default Extension="rels" ContentType="application/vnd.openxmlformats-package.relationships+xml"/>
  <Default Extension="jpeg" ContentType="image/jpg"/>
  <Default Extension="mov" ContentType="application/movie"/>
  <Default Extension="xml" ContentType="application/xml"/>
  <Default Extension="gif" ContentType="image/gif"/>
  <Default Extension="tif" ContentType="image/tif"/>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tableStyles.xml" ContentType="application/vnd.openxmlformats-officedocument.presentationml.tableStyl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officeDocument" Target="ppt/presentation.xml"/><Relationship Id="rId2" Type="http://schemas.openxmlformats.org/officeDocument/2006/relationships/extended-properties" Target="docProps/app.xml"/><Relationship Id="rId1"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ustomXml" Target="../customXml/item2.xml"/><Relationship Id="rId3" Type="http://schemas.openxmlformats.org/officeDocument/2006/relationships/commentAuthors" Target="commentAuthors.xml"/><Relationship Id="rId21" Type="http://schemas.openxmlformats.org/officeDocument/2006/relationships/slide" Target="slides/slide14.xml"/><Relationship Id="rId7" Type="http://schemas.openxmlformats.org/officeDocument/2006/relationships/notesMaster" Target="notesMasters/notes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ustomXml" Target="../customXml/item1.xml"/><Relationship Id="rId2" Type="http://schemas.openxmlformats.org/officeDocument/2006/relationships/viewProps" Target="viewProps.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presProps" Target="presProps.xml"/><Relationship Id="rId6" Type="http://schemas.openxmlformats.org/officeDocument/2006/relationships/theme" Target="theme/theme1.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ustomXml" Target="../customXml/item4.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ustomXml" Target="../customXml/item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a:p>
        </p:txBody>
      </p:sp>
      <p:sp>
        <p:nvSpPr>
          <p:cNvPr id="137" name="Shape 137"/>
          <p:cNvSpPr/>
          <p:nvPr>
            <p:ph type="body" sz="quarter" idx="1"/>
          </p:nvPr>
        </p:nvSpPr>
        <p:spPr>
          <a:prstGeom prst="rect">
            <a:avLst/>
          </a:prstGeom>
        </p:spPr>
        <p:txBody>
          <a:bodyPr/>
          <a:lstStyle/>
          <a:p>
            <a:pPr/>
            <a:r>
              <a:t>Focusing on the basic requirements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a:pPr/>
          </a:p>
        </p:txBody>
      </p:sp>
      <p:sp>
        <p:nvSpPr>
          <p:cNvPr id="269" name="Shape 269"/>
          <p:cNvSpPr/>
          <p:nvPr>
            <p:ph type="body" sz="quarter" idx="1"/>
          </p:nvPr>
        </p:nvSpPr>
        <p:spPr>
          <a:prstGeom prst="rect">
            <a:avLst/>
          </a:prstGeom>
        </p:spPr>
        <p:txBody>
          <a:bodyPr/>
          <a:lstStyle/>
          <a:p>
            <a:pPr/>
            <a:r>
              <a:t>Illustrative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The GDPR gives rights to the data subject. Organisations should be aware of, and have processes, to support all these rights.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General privacy notice supported by specific, explicit, clear and understandable details when collecting data</a:t>
            </a:r>
          </a:p>
          <a:p>
            <a:pPr/>
            <a:r>
              <a:t>May be a call for variations for employees, suppliers and customers to avoid fogging it for another type of data subject</a:t>
            </a:r>
          </a:p>
          <a:p>
            <a:pPr/>
          </a:p>
          <a:p>
            <a:pPr/>
            <a:r>
              <a:t>Right to be informed</a:t>
            </a:r>
          </a:p>
          <a:p>
            <a:pPr/>
            <a:r>
              <a:t>Right of access</a:t>
            </a:r>
          </a:p>
          <a:p>
            <a:pPr/>
            <a:r>
              <a:t>Right to rectification</a:t>
            </a:r>
          </a:p>
          <a:p>
            <a:pPr/>
            <a:r>
              <a:t>Right to erasure</a:t>
            </a:r>
          </a:p>
          <a:p>
            <a:pPr/>
            <a:r>
              <a:t>Right to restrict processing</a:t>
            </a:r>
          </a:p>
          <a:p>
            <a:pPr/>
            <a:r>
              <a:t>Right to data portability</a:t>
            </a:r>
          </a:p>
          <a:p>
            <a:pPr/>
            <a:r>
              <a:t>Right to object</a:t>
            </a:r>
          </a:p>
          <a:p>
            <a:pPr/>
            <a:r>
              <a:t>Right not to be subject to automated decision making and profiling.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Reading between the lines of quote - if you haven’t got your systems and thinking in place…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Data Protection Impact Assessment - Understand what could happen if the personal data you process falls into the wrong hands</a:t>
            </a:r>
          </a:p>
          <a:p>
            <a:pPr/>
            <a:r>
              <a:t>If you lose it - what would be the impact.  If you divulge it to someone who doesn’t have the right to it - what’s the impact.</a:t>
            </a:r>
          </a:p>
          <a:p>
            <a:pPr/>
            <a:r>
              <a:t>Consider the data subject and the consequences to your organisation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Img"/>
          </p:nvPr>
        </p:nvSpPr>
        <p:spPr>
          <a:prstGeom prst="rect">
            <a:avLst/>
          </a:prstGeom>
        </p:spPr>
        <p:txBody>
          <a:bodyPr/>
          <a:lstStyle/>
          <a:p>
            <a:pPr/>
          </a:p>
        </p:txBody>
      </p:sp>
      <p:sp>
        <p:nvSpPr>
          <p:cNvPr id="299" name="Shape 299"/>
          <p:cNvSpPr/>
          <p:nvPr>
            <p:ph type="body" sz="quarter" idx="1"/>
          </p:nvPr>
        </p:nvSpPr>
        <p:spPr>
          <a:prstGeom prst="rect">
            <a:avLst/>
          </a:prstGeom>
        </p:spPr>
        <p:txBody>
          <a:bodyPr/>
          <a:lstStyle/>
          <a:p>
            <a:pPr/>
            <a:r>
              <a:t>Revising policies - make sure you read and understand them</a:t>
            </a:r>
          </a:p>
          <a:p>
            <a:pPr/>
            <a:r>
              <a:t>Comply with and use Secure Systems</a:t>
            </a:r>
          </a:p>
          <a:p>
            <a:pPr/>
            <a:r>
              <a:t>Erasing email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Email - forwarding - retention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Law since 2016, Enforceable on 25 May 2018</a:t>
            </a:r>
          </a:p>
          <a:p>
            <a:pPr/>
            <a:r>
              <a:t>Personal Data = ANYTHING that can identify a living natural person or Data Subject (ID, name, car reg, statistics…)</a:t>
            </a:r>
          </a:p>
          <a:p>
            <a:pPr/>
            <a:r>
              <a:t>Controllers = those the decide what will be done with personal information - usually a company, but can be an individual… like YOU</a:t>
            </a:r>
          </a:p>
          <a:p>
            <a:pPr/>
            <a:r>
              <a:t>Processors = anyone who handles personal data on behalf of a controller (controller can be a processor)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Facebook - 2.2 Billion active monthly subscribers</a:t>
            </a:r>
          </a:p>
          <a:p>
            <a:pPr/>
            <a:r>
              <a:t>StreetView - got some people in trouble with cars parked in the wrong place</a:t>
            </a:r>
          </a:p>
          <a:p>
            <a:pPr/>
            <a:r>
              <a:t>8 billion IoT : Article on Speaker systems and profiling, Tracking Sträva users in War torn areas</a:t>
            </a:r>
          </a:p>
          <a:p>
            <a:pPr/>
          </a:p>
          <a:p>
            <a:pPr/>
            <a:r>
              <a:t>Profiling - facial recognition - ‘big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In order to avoid confusion, the GDPR applies to personal data. Personal data is one of the following. Personal data relates to a natural person rather than any organisation. GDPR applies to the data irrespective of whether it is stored on electronic, paper or any other type of filing system. Filing implies that the data is structured and searchable in some way as opposed to random and unsearchable.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Some types of personal data attract special consideration under the GDPR and so are worth noting.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In order to avoid confusion, the GDPR applies to personal data. Personal data is one of the following. Personal data relates to a natural person rather than any organisation. GDPR applies to the data irrespective of whether it is stored on electronic, paper or any other type of filing system. Filing implies that the data is structured and searchable in some way as opposed to random and unsearchable.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sldImg"/>
          </p:nvPr>
        </p:nvSpPr>
        <p:spPr>
          <a:prstGeom prst="rect">
            <a:avLst/>
          </a:prstGeom>
        </p:spPr>
        <p:txBody>
          <a:bodyPr/>
          <a:lstStyle/>
          <a:p>
            <a:pPr/>
          </a:p>
        </p:txBody>
      </p:sp>
      <p:sp>
        <p:nvSpPr>
          <p:cNvPr id="223" name="Shape 223"/>
          <p:cNvSpPr/>
          <p:nvPr>
            <p:ph type="body" sz="quarter" idx="1"/>
          </p:nvPr>
        </p:nvSpPr>
        <p:spPr>
          <a:prstGeom prst="rect">
            <a:avLst/>
          </a:prstGeom>
        </p:spPr>
        <p:txBody>
          <a:bodyPr/>
          <a:lstStyle/>
          <a:p>
            <a:pPr/>
            <a:r>
              <a:t>The GDPR enshrines some basic data protection principles. It also requires that organisations are able to demonstrate their compliance with the GDPR </a:t>
            </a:r>
            <a:r>
              <a:t>–</a:t>
            </a:r>
            <a:r>
              <a:t> the Gydeline software is one way of demonstrating an organisations compliance position.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The GDPR enshrines some basic data protection principles. It also requires that organisations are able to demonstrate their compliance with the GDPR </a:t>
            </a:r>
            <a:r>
              <a:t>–</a:t>
            </a:r>
            <a:r>
              <a:t> the Gydeline software is one way of demonstrating an organisations compliance position.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Consent - explicit/specific, transparent, clear, open</a:t>
            </a:r>
          </a:p>
          <a:p>
            <a:pPr/>
            <a:r>
              <a:t>Contract - but contracts need reviewing, may not be able to rely on poorly worded contracts</a:t>
            </a:r>
          </a:p>
          <a:p>
            <a:pPr/>
            <a:r>
              <a:t>Legal Obligation - Another act or regulation that requires the processing</a:t>
            </a:r>
          </a:p>
          <a:p>
            <a:pPr/>
            <a:r>
              <a:t>Vital interests - Health, wellbeing of the data subject</a:t>
            </a:r>
          </a:p>
          <a:p>
            <a:pPr/>
            <a:r>
              <a:t>Public Task - Government</a:t>
            </a:r>
          </a:p>
          <a:p>
            <a:pPr/>
            <a:r>
              <a:t>Legitimate Interests = Common Interests (no real chance of objection)</a:t>
            </a:r>
          </a:p>
          <a:p>
            <a:pPr/>
            <a:r>
              <a:t>Data Mapping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1524000" y="1640251"/>
            <a:ext cx="9144000" cy="2387601"/>
          </a:xfrm>
          <a:prstGeom prst="rect">
            <a:avLst/>
          </a:prstGeom>
        </p:spPr>
        <p:txBody>
          <a:bodyPr anchor="b"/>
          <a:lstStyle>
            <a:lvl1pPr algn="ctr">
              <a:defRPr sz="6000"/>
            </a:lvl1pPr>
          </a:lstStyle>
          <a:p>
            <a:pPr/>
            <a:r>
              <a:t>Title Text</a:t>
            </a:r>
          </a:p>
        </p:txBody>
      </p:sp>
      <p:sp>
        <p:nvSpPr>
          <p:cNvPr id="13" name="Body Level One…"/>
          <p:cNvSpPr txBox="1"/>
          <p:nvPr>
            <p:ph type="body" sz="quarter" idx="1"/>
          </p:nvPr>
        </p:nvSpPr>
        <p:spPr>
          <a:xfrm>
            <a:off x="1524000" y="4119926"/>
            <a:ext cx="9144000" cy="1655762"/>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104" name="Title Text"/>
          <p:cNvSpPr txBox="1"/>
          <p:nvPr>
            <p:ph type="title"/>
          </p:nvPr>
        </p:nvSpPr>
        <p:spPr>
          <a:xfrm>
            <a:off x="8724900" y="947749"/>
            <a:ext cx="2628900" cy="5525880"/>
          </a:xfrm>
          <a:prstGeom prst="rect">
            <a:avLst/>
          </a:prstGeom>
        </p:spPr>
        <p:txBody>
          <a:bodyPr/>
          <a:lstStyle/>
          <a:p>
            <a:pPr/>
            <a:r>
              <a:t>Title Text</a:t>
            </a:r>
          </a:p>
        </p:txBody>
      </p:sp>
      <p:sp>
        <p:nvSpPr>
          <p:cNvPr id="105" name="Body Level One…"/>
          <p:cNvSpPr txBox="1"/>
          <p:nvPr>
            <p:ph type="body" idx="1"/>
          </p:nvPr>
        </p:nvSpPr>
        <p:spPr>
          <a:xfrm>
            <a:off x="838200" y="947749"/>
            <a:ext cx="7734300" cy="552588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solidFill>
          <a:srgbClr val="000000"/>
        </a:solidFill>
      </p:bgPr>
    </p:bg>
    <p:spTree>
      <p:nvGrpSpPr>
        <p:cNvPr id="1" name=""/>
        <p:cNvGrpSpPr/>
        <p:nvPr/>
      </p:nvGrpSpPr>
      <p:grpSpPr>
        <a:xfrm>
          <a:off x="0" y="0"/>
          <a:ext cx="0" cy="0"/>
          <a:chOff x="0" y="0"/>
          <a:chExt cx="0" cy="0"/>
        </a:xfrm>
      </p:grpSpPr>
      <p:sp>
        <p:nvSpPr>
          <p:cNvPr id="113" name="Title Text"/>
          <p:cNvSpPr txBox="1"/>
          <p:nvPr>
            <p:ph type="title"/>
          </p:nvPr>
        </p:nvSpPr>
        <p:spPr>
          <a:xfrm>
            <a:off x="2416968" y="1151929"/>
            <a:ext cx="7358064" cy="2321720"/>
          </a:xfrm>
          <a:prstGeom prst="rect">
            <a:avLst/>
          </a:prstGeom>
        </p:spPr>
        <p:txBody>
          <a:bodyPr lIns="35718" tIns="35718" rIns="35718" bIns="35718" anchor="b"/>
          <a:lstStyle>
            <a:lvl1pPr algn="ctr" defTabSz="410765">
              <a:lnSpc>
                <a:spcPct val="100000"/>
              </a:lnSpc>
              <a:defRPr sz="5600">
                <a:solidFill>
                  <a:srgbClr val="FFFFFF"/>
                </a:solidFill>
                <a:latin typeface="Helvetica Neue Medium"/>
                <a:ea typeface="Helvetica Neue Medium"/>
                <a:cs typeface="Helvetica Neue Medium"/>
                <a:sym typeface="Helvetica Neue Medium"/>
              </a:defRPr>
            </a:lvl1pPr>
          </a:lstStyle>
          <a:p>
            <a:pPr/>
            <a:r>
              <a:t>Title Text</a:t>
            </a:r>
          </a:p>
        </p:txBody>
      </p:sp>
      <p:sp>
        <p:nvSpPr>
          <p:cNvPr id="114" name="Body Level One…"/>
          <p:cNvSpPr txBox="1"/>
          <p:nvPr>
            <p:ph type="body" sz="quarter" idx="1"/>
          </p:nvPr>
        </p:nvSpPr>
        <p:spPr>
          <a:xfrm>
            <a:off x="2416968" y="3536156"/>
            <a:ext cx="7358064" cy="794743"/>
          </a:xfrm>
          <a:prstGeom prst="rect">
            <a:avLst/>
          </a:prstGeom>
        </p:spPr>
        <p:txBody>
          <a:bodyPr lIns="35718" tIns="35718" rIns="35718" bIns="35718"/>
          <a:lstStyle>
            <a:lvl1pPr marL="0" indent="0" algn="ctr" defTabSz="410765">
              <a:lnSpc>
                <a:spcPct val="100000"/>
              </a:lnSpc>
              <a:spcBef>
                <a:spcPts val="0"/>
              </a:spcBef>
              <a:buSzTx/>
              <a:buFontTx/>
              <a:buNone/>
              <a:defRPr sz="2600">
                <a:solidFill>
                  <a:srgbClr val="FFFFFF"/>
                </a:solidFill>
                <a:latin typeface="Helvetica Neue"/>
                <a:ea typeface="Helvetica Neue"/>
                <a:cs typeface="Helvetica Neue"/>
                <a:sym typeface="Helvetica Neue"/>
              </a:defRPr>
            </a:lvl1pPr>
            <a:lvl2pPr marL="0" indent="228600" algn="ctr" defTabSz="410765">
              <a:lnSpc>
                <a:spcPct val="100000"/>
              </a:lnSpc>
              <a:spcBef>
                <a:spcPts val="0"/>
              </a:spcBef>
              <a:buSzTx/>
              <a:buFontTx/>
              <a:buNone/>
              <a:defRPr sz="2600">
                <a:solidFill>
                  <a:srgbClr val="FFFFFF"/>
                </a:solidFill>
                <a:latin typeface="Helvetica Neue"/>
                <a:ea typeface="Helvetica Neue"/>
                <a:cs typeface="Helvetica Neue"/>
                <a:sym typeface="Helvetica Neue"/>
              </a:defRPr>
            </a:lvl2pPr>
            <a:lvl3pPr marL="0" indent="457200" algn="ctr" defTabSz="410765">
              <a:lnSpc>
                <a:spcPct val="100000"/>
              </a:lnSpc>
              <a:spcBef>
                <a:spcPts val="0"/>
              </a:spcBef>
              <a:buSzTx/>
              <a:buFontTx/>
              <a:buNone/>
              <a:defRPr sz="2600">
                <a:solidFill>
                  <a:srgbClr val="FFFFFF"/>
                </a:solidFill>
                <a:latin typeface="Helvetica Neue"/>
                <a:ea typeface="Helvetica Neue"/>
                <a:cs typeface="Helvetica Neue"/>
                <a:sym typeface="Helvetica Neue"/>
              </a:defRPr>
            </a:lvl3pPr>
            <a:lvl4pPr marL="0" indent="685800" algn="ctr" defTabSz="410765">
              <a:lnSpc>
                <a:spcPct val="100000"/>
              </a:lnSpc>
              <a:spcBef>
                <a:spcPts val="0"/>
              </a:spcBef>
              <a:buSzTx/>
              <a:buFontTx/>
              <a:buNone/>
              <a:defRPr sz="2600">
                <a:solidFill>
                  <a:srgbClr val="FFFFFF"/>
                </a:solidFill>
                <a:latin typeface="Helvetica Neue"/>
                <a:ea typeface="Helvetica Neue"/>
                <a:cs typeface="Helvetica Neue"/>
                <a:sym typeface="Helvetica Neue"/>
              </a:defRPr>
            </a:lvl4pPr>
            <a:lvl5pPr marL="0" indent="914400" algn="ctr" defTabSz="410765">
              <a:lnSpc>
                <a:spcPct val="100000"/>
              </a:lnSpc>
              <a:spcBef>
                <a:spcPts val="0"/>
              </a:spcBef>
              <a:buSzTx/>
              <a:buFontTx/>
              <a:buNone/>
              <a:defRPr sz="2600">
                <a:solidFill>
                  <a:srgbClr val="FFFFFF"/>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15" name="Slide Number"/>
          <p:cNvSpPr txBox="1"/>
          <p:nvPr>
            <p:ph type="sldNum" sz="quarter" idx="2"/>
          </p:nvPr>
        </p:nvSpPr>
        <p:spPr>
          <a:xfrm>
            <a:off x="5973876" y="6536531"/>
            <a:ext cx="239485" cy="232486"/>
          </a:xfrm>
          <a:prstGeom prst="rect">
            <a:avLst/>
          </a:prstGeom>
        </p:spPr>
        <p:txBody>
          <a:bodyPr lIns="35718" tIns="35718" rIns="35718" bIns="35718" anchor="t"/>
          <a:lstStyle>
            <a:lvl1pPr algn="ctr" defTabSz="410765">
              <a:defRPr sz="11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122" name="Title Text"/>
          <p:cNvSpPr txBox="1"/>
          <p:nvPr>
            <p:ph type="title"/>
          </p:nvPr>
        </p:nvSpPr>
        <p:spPr>
          <a:prstGeom prst="rect">
            <a:avLst/>
          </a:prstGeom>
        </p:spPr>
        <p:txBody>
          <a:bodyPr/>
          <a:lstStyle>
            <a:lvl1pPr>
              <a:defRPr>
                <a:latin typeface="Roboto Medium"/>
                <a:ea typeface="Roboto Medium"/>
                <a:cs typeface="Roboto Medium"/>
                <a:sym typeface="Roboto Medium"/>
              </a:defRPr>
            </a:lvl1pPr>
          </a:lstStyle>
          <a:p>
            <a:pPr/>
            <a:r>
              <a:t>Title Text</a:t>
            </a:r>
          </a:p>
        </p:txBody>
      </p:sp>
      <p:sp>
        <p:nvSpPr>
          <p:cNvPr id="1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1" name="Title Text"/>
          <p:cNvSpPr txBox="1"/>
          <p:nvPr>
            <p:ph type="title"/>
          </p:nvPr>
        </p:nvSpPr>
        <p:spPr>
          <a:prstGeom prst="rect">
            <a:avLst/>
          </a:prstGeom>
        </p:spPr>
        <p:txBody>
          <a:bodyPr/>
          <a:lstStyle/>
          <a:p>
            <a:pPr/>
            <a:r>
              <a:t>Title Text</a:t>
            </a:r>
          </a:p>
        </p:txBody>
      </p:sp>
      <p:sp>
        <p:nvSpPr>
          <p:cNvPr id="2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30"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1"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wo Content">
    <p:spTree>
      <p:nvGrpSpPr>
        <p:cNvPr id="1" name=""/>
        <p:cNvGrpSpPr/>
        <p:nvPr/>
      </p:nvGrpSpPr>
      <p:grpSpPr>
        <a:xfrm>
          <a:off x="0" y="0"/>
          <a:ext cx="0" cy="0"/>
          <a:chOff x="0" y="0"/>
          <a:chExt cx="0" cy="0"/>
        </a:xfrm>
      </p:grpSpPr>
      <p:sp>
        <p:nvSpPr>
          <p:cNvPr id="39" name="Title Text"/>
          <p:cNvSpPr txBox="1"/>
          <p:nvPr>
            <p:ph type="title"/>
          </p:nvPr>
        </p:nvSpPr>
        <p:spPr>
          <a:prstGeom prst="rect">
            <a:avLst/>
          </a:prstGeom>
        </p:spPr>
        <p:txBody>
          <a:bodyPr/>
          <a:lstStyle/>
          <a:p>
            <a:pPr/>
            <a:r>
              <a:t>Title Text</a:t>
            </a:r>
          </a:p>
        </p:txBody>
      </p:sp>
      <p:sp>
        <p:nvSpPr>
          <p:cNvPr id="40"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18"/>
          <p:cNvSpPr txBox="1"/>
          <p:nvPr/>
        </p:nvSpPr>
        <p:spPr>
          <a:xfrm>
            <a:off x="11706983" y="6488429"/>
            <a:ext cx="312014"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4374A"/>
                </a:solidFill>
                <a:latin typeface="Montserrat Regular"/>
                <a:ea typeface="Montserrat Regular"/>
                <a:cs typeface="Montserrat Regular"/>
                <a:sym typeface="Montserrat Regular"/>
              </a:defRPr>
            </a:lvl1pPr>
          </a:lstStyle>
          <a:p>
            <a:pPr/>
            <a:r>
              <a:t>-18</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Comparison">
    <p:spTree>
      <p:nvGrpSpPr>
        <p:cNvPr id="1" name=""/>
        <p:cNvGrpSpPr/>
        <p:nvPr/>
      </p:nvGrpSpPr>
      <p:grpSpPr>
        <a:xfrm>
          <a:off x="0" y="0"/>
          <a:ext cx="0" cy="0"/>
          <a:chOff x="0" y="0"/>
          <a:chExt cx="0" cy="0"/>
        </a:xfrm>
      </p:grpSpPr>
      <p:sp>
        <p:nvSpPr>
          <p:cNvPr id="49" name="Title Text"/>
          <p:cNvSpPr txBox="1"/>
          <p:nvPr>
            <p:ph type="title"/>
          </p:nvPr>
        </p:nvSpPr>
        <p:spPr>
          <a:xfrm>
            <a:off x="839787" y="1116698"/>
            <a:ext cx="10515601" cy="897671"/>
          </a:xfrm>
          <a:prstGeom prst="rect">
            <a:avLst/>
          </a:prstGeom>
        </p:spPr>
        <p:txBody>
          <a:bodyPr/>
          <a:lstStyle/>
          <a:p>
            <a:pPr/>
            <a:r>
              <a:t>Title Text</a:t>
            </a:r>
          </a:p>
        </p:txBody>
      </p:sp>
      <p:sp>
        <p:nvSpPr>
          <p:cNvPr id="50" name="Body Level One…"/>
          <p:cNvSpPr txBox="1"/>
          <p:nvPr>
            <p:ph type="body" sz="quarter" idx="1"/>
          </p:nvPr>
        </p:nvSpPr>
        <p:spPr>
          <a:xfrm>
            <a:off x="839787" y="2004842"/>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1" name="Text Placeholder 4"/>
          <p:cNvSpPr/>
          <p:nvPr>
            <p:ph type="body" sz="quarter" idx="13"/>
          </p:nvPr>
        </p:nvSpPr>
        <p:spPr>
          <a:xfrm>
            <a:off x="6172200" y="2004842"/>
            <a:ext cx="5183188" cy="823913"/>
          </a:xfrm>
          <a:prstGeom prst="rect">
            <a:avLst/>
          </a:prstGeom>
        </p:spPr>
        <p:txBody>
          <a:bodyPr anchor="b"/>
          <a:lstStyle/>
          <a:p>
            <a:pPr marL="0" indent="0">
              <a:buSzTx/>
              <a:buFontTx/>
              <a:buNone/>
              <a:defRPr b="1" sz="2400"/>
            </a:pP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Only">
    <p:spTree>
      <p:nvGrpSpPr>
        <p:cNvPr id="1" name=""/>
        <p:cNvGrpSpPr/>
        <p:nvPr/>
      </p:nvGrpSpPr>
      <p:grpSpPr>
        <a:xfrm>
          <a:off x="0" y="0"/>
          <a:ext cx="0" cy="0"/>
          <a:chOff x="0" y="0"/>
          <a:chExt cx="0" cy="0"/>
        </a:xfrm>
      </p:grpSpPr>
      <p:sp>
        <p:nvSpPr>
          <p:cNvPr id="59" name="Title Text"/>
          <p:cNvSpPr txBox="1"/>
          <p:nvPr>
            <p:ph type="title"/>
          </p:nvPr>
        </p:nvSpPr>
        <p:spPr>
          <a:xfrm>
            <a:off x="3953470" y="-43720"/>
            <a:ext cx="8076933" cy="930036"/>
          </a:xfrm>
          <a:prstGeom prst="rect">
            <a:avLst/>
          </a:prstGeom>
        </p:spPr>
        <p:txBody>
          <a:bodyPr/>
          <a:lstStyle>
            <a:lvl1pPr algn="r">
              <a:defRPr>
                <a:solidFill>
                  <a:srgbClr val="FFFFFF"/>
                </a:solidFill>
                <a:latin typeface="Montserrat SemiBold"/>
                <a:ea typeface="Montserrat SemiBold"/>
                <a:cs typeface="Montserrat SemiBold"/>
                <a:sym typeface="Montserrat SemiBold"/>
              </a:defRPr>
            </a:lvl1pPr>
          </a:lstStyle>
          <a:p>
            <a:pPr/>
            <a:r>
              <a:t>Title Text</a:t>
            </a:r>
          </a:p>
        </p:txBody>
      </p:sp>
      <p:sp>
        <p:nvSpPr>
          <p:cNvPr id="60" name="-18"/>
          <p:cNvSpPr txBox="1"/>
          <p:nvPr/>
        </p:nvSpPr>
        <p:spPr>
          <a:xfrm>
            <a:off x="11706983" y="6488429"/>
            <a:ext cx="312014"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4374A"/>
                </a:solidFill>
                <a:latin typeface="Montserrat Regular"/>
                <a:ea typeface="Montserrat Regular"/>
                <a:cs typeface="Montserrat Regular"/>
                <a:sym typeface="Montserrat Regular"/>
              </a:defRPr>
            </a:lvl1pPr>
          </a:lstStyle>
          <a:p>
            <a:pPr/>
            <a:r>
              <a:t>-18</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75" name="Title Text"/>
          <p:cNvSpPr txBox="1"/>
          <p:nvPr>
            <p:ph type="title"/>
          </p:nvPr>
        </p:nvSpPr>
        <p:spPr>
          <a:xfrm>
            <a:off x="839787" y="902260"/>
            <a:ext cx="3932239" cy="1600201"/>
          </a:xfrm>
          <a:prstGeom prst="rect">
            <a:avLst/>
          </a:prstGeom>
        </p:spPr>
        <p:txBody>
          <a:bodyPr anchor="b"/>
          <a:lstStyle>
            <a:lvl1pPr>
              <a:defRPr sz="3200"/>
            </a:lvl1pPr>
          </a:lstStyle>
          <a:p>
            <a:pPr/>
            <a:r>
              <a:t>Title Text</a:t>
            </a:r>
          </a:p>
        </p:txBody>
      </p:sp>
      <p:sp>
        <p:nvSpPr>
          <p:cNvPr id="76" name="Body Level One…"/>
          <p:cNvSpPr txBox="1"/>
          <p:nvPr>
            <p:ph type="body" sz="half" idx="1"/>
          </p:nvPr>
        </p:nvSpPr>
        <p:spPr>
          <a:xfrm>
            <a:off x="5183187" y="1432485"/>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7" name="Text Placeholder 3"/>
          <p:cNvSpPr/>
          <p:nvPr>
            <p:ph type="body" sz="quarter" idx="13"/>
          </p:nvPr>
        </p:nvSpPr>
        <p:spPr>
          <a:xfrm>
            <a:off x="839787" y="2502460"/>
            <a:ext cx="3932238" cy="3811588"/>
          </a:xfrm>
          <a:prstGeom prst="rect">
            <a:avLst/>
          </a:prstGeom>
        </p:spPr>
        <p:txBody>
          <a:bodyPr/>
          <a:lstStyle/>
          <a:p>
            <a:pPr marL="0" indent="0">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85" name="Title Text"/>
          <p:cNvSpPr txBox="1"/>
          <p:nvPr>
            <p:ph type="title"/>
          </p:nvPr>
        </p:nvSpPr>
        <p:spPr>
          <a:xfrm>
            <a:off x="839787" y="975087"/>
            <a:ext cx="3932239" cy="1600201"/>
          </a:xfrm>
          <a:prstGeom prst="rect">
            <a:avLst/>
          </a:prstGeom>
        </p:spPr>
        <p:txBody>
          <a:bodyPr anchor="b"/>
          <a:lstStyle>
            <a:lvl1pPr>
              <a:defRPr sz="3200"/>
            </a:lvl1pPr>
          </a:lstStyle>
          <a:p>
            <a:pPr/>
            <a:r>
              <a:t>Title Text</a:t>
            </a:r>
          </a:p>
        </p:txBody>
      </p:sp>
      <p:sp>
        <p:nvSpPr>
          <p:cNvPr id="86" name="Picture Placeholder 2"/>
          <p:cNvSpPr/>
          <p:nvPr>
            <p:ph type="pic" sz="half" idx="13"/>
          </p:nvPr>
        </p:nvSpPr>
        <p:spPr>
          <a:xfrm>
            <a:off x="5183187" y="1505312"/>
            <a:ext cx="6172201" cy="4873626"/>
          </a:xfrm>
          <a:prstGeom prst="rect">
            <a:avLst/>
          </a:prstGeom>
        </p:spPr>
        <p:txBody>
          <a:bodyPr lIns="91439" rIns="91439">
            <a:noAutofit/>
          </a:bodyPr>
          <a:lstStyle/>
          <a:p>
            <a:pPr/>
          </a:p>
        </p:txBody>
      </p:sp>
      <p:sp>
        <p:nvSpPr>
          <p:cNvPr id="87" name="Body Level One…"/>
          <p:cNvSpPr txBox="1"/>
          <p:nvPr>
            <p:ph type="body" sz="quarter" idx="1"/>
          </p:nvPr>
        </p:nvSpPr>
        <p:spPr>
          <a:xfrm>
            <a:off x="839787" y="2575287"/>
            <a:ext cx="3932239" cy="3811589"/>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38200" y="1035780"/>
            <a:ext cx="10087303" cy="9300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2100752"/>
            <a:ext cx="10515600" cy="4351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18"/>
          <p:cNvSpPr txBox="1"/>
          <p:nvPr/>
        </p:nvSpPr>
        <p:spPr>
          <a:xfrm>
            <a:off x="11701229" y="6485931"/>
            <a:ext cx="312014" cy="281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53041"/>
                </a:solidFill>
                <a:latin typeface="Montserrat Regular"/>
                <a:ea typeface="Montserrat Regular"/>
                <a:cs typeface="Montserrat Regular"/>
                <a:sym typeface="Montserrat Regular"/>
              </a:defRPr>
            </a:lvl1pPr>
          </a:lstStyle>
          <a:p>
            <a:pPr/>
            <a:r>
              <a:t>-18</a:t>
            </a:r>
          </a:p>
        </p:txBody>
      </p:sp>
      <p:sp>
        <p:nvSpPr>
          <p:cNvPr id="5"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C475E"/>
          </a:solidFill>
          <a:uFillTx/>
          <a:latin typeface="Roboto"/>
          <a:ea typeface="Roboto"/>
          <a:cs typeface="Roboto"/>
          <a:sym typeface="Roboto"/>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C475E"/>
          </a:solidFill>
          <a:uFillTx/>
          <a:latin typeface="Source Sans Pro"/>
          <a:ea typeface="Source Sans Pro"/>
          <a:cs typeface="Source Sans Pro"/>
          <a:sym typeface="Source Sans Pro"/>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 Id="rId3" Type="http://schemas.openxmlformats.org/officeDocument/2006/relationships/hyperlink" Target="mailto:dpo@staustell-tc.gov.uk"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Introduction to GDPR"/>
          <p:cNvSpPr txBox="1"/>
          <p:nvPr>
            <p:ph type="title"/>
          </p:nvPr>
        </p:nvSpPr>
        <p:spPr>
          <a:xfrm>
            <a:off x="407226" y="1165658"/>
            <a:ext cx="5620301" cy="1600201"/>
          </a:xfrm>
          <a:prstGeom prst="rect">
            <a:avLst/>
          </a:prstGeom>
        </p:spPr>
        <p:txBody>
          <a:bodyPr/>
          <a:lstStyle>
            <a:lvl1pPr>
              <a:defRPr sz="3900">
                <a:latin typeface="Montserrat Bold"/>
                <a:ea typeface="Montserrat Bold"/>
                <a:cs typeface="Montserrat Bold"/>
                <a:sym typeface="Montserrat Bold"/>
              </a:defRPr>
            </a:lvl1pPr>
          </a:lstStyle>
          <a:p>
            <a:pPr/>
            <a:r>
              <a:t>Introduction to GDPR</a:t>
            </a:r>
          </a:p>
        </p:txBody>
      </p:sp>
      <p:sp>
        <p:nvSpPr>
          <p:cNvPr id="134" name="{Company}…"/>
          <p:cNvSpPr txBox="1"/>
          <p:nvPr>
            <p:ph type="body" sz="quarter" idx="1"/>
          </p:nvPr>
        </p:nvSpPr>
        <p:spPr>
          <a:xfrm>
            <a:off x="408241" y="4272067"/>
            <a:ext cx="4955464" cy="2281051"/>
          </a:xfrm>
          <a:prstGeom prst="rect">
            <a:avLst/>
          </a:prstGeom>
        </p:spPr>
        <p:txBody>
          <a:bodyPr/>
          <a:lstStyle/>
          <a:p>
            <a:pPr>
              <a:defRPr sz="2800">
                <a:latin typeface="Montserrat Regular"/>
                <a:ea typeface="Montserrat Regular"/>
                <a:cs typeface="Montserrat Regular"/>
                <a:sym typeface="Montserrat Regular"/>
              </a:defRPr>
            </a:pPr>
            <a:r>
              <a:t>{Company}</a:t>
            </a:r>
          </a:p>
          <a:p>
            <a:pPr>
              <a:defRPr sz="2800">
                <a:latin typeface="Montserrat Regular"/>
                <a:ea typeface="Montserrat Regular"/>
                <a:cs typeface="Montserrat Regular"/>
                <a:sym typeface="Montserrat Regular"/>
              </a:defRPr>
            </a:pPr>
            <a:r>
              <a:t>{Date}</a:t>
            </a:r>
          </a:p>
          <a:p>
            <a:pPr>
              <a:defRPr sz="2800">
                <a:latin typeface="Montserrat Regular"/>
                <a:ea typeface="Montserrat Regular"/>
                <a:cs typeface="Montserrat Regular"/>
                <a:sym typeface="Montserrat Regular"/>
              </a:defRPr>
            </a:pPr>
          </a:p>
          <a:p>
            <a:pPr>
              <a:defRPr sz="2800">
                <a:latin typeface="Montserrat Bold"/>
                <a:ea typeface="Montserrat Bold"/>
                <a:cs typeface="Montserrat Bold"/>
                <a:sym typeface="Montserrat Bold"/>
              </a:defRPr>
            </a:pPr>
            <a:r>
              <a:t>{Who presenting}</a:t>
            </a:r>
          </a:p>
        </p:txBody>
      </p:sp>
      <p:pic>
        <p:nvPicPr>
          <p:cNvPr id="135" name="Elements 2.png" descr="Elements 2.png"/>
          <p:cNvPicPr>
            <a:picLocks noChangeAspect="1"/>
          </p:cNvPicPr>
          <p:nvPr/>
        </p:nvPicPr>
        <p:blipFill>
          <a:blip r:embed="rId3">
            <a:extLst/>
          </a:blip>
          <a:stretch>
            <a:fillRect/>
          </a:stretch>
        </p:blipFill>
        <p:spPr>
          <a:xfrm>
            <a:off x="6170919" y="841006"/>
            <a:ext cx="6016995" cy="6016994"/>
          </a:xfrm>
          <a:prstGeom prst="rect">
            <a:avLst/>
          </a:prstGeom>
          <a:ln w="12700">
            <a:miter lim="400000"/>
          </a:ln>
          <a:effectLst>
            <a:outerShdw sx="100000" sy="100000" kx="0" ky="0" algn="b" rotWithShape="0" blurRad="101600" dist="25400" dir="5400000">
              <a:srgbClr val="000000">
                <a:alpha val="75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What data do we use?"/>
          <p:cNvSpPr txBox="1"/>
          <p:nvPr>
            <p:ph type="title"/>
          </p:nvPr>
        </p:nvSpPr>
        <p:spPr>
          <a:xfrm>
            <a:off x="4016970" y="-69787"/>
            <a:ext cx="8076933" cy="930036"/>
          </a:xfrm>
          <a:prstGeom prst="rect">
            <a:avLst/>
          </a:prstGeom>
        </p:spPr>
        <p:txBody>
          <a:bodyPr/>
          <a:lstStyle/>
          <a:p>
            <a:pPr/>
            <a:r>
              <a:t>What data do we use?</a:t>
            </a:r>
          </a:p>
        </p:txBody>
      </p:sp>
      <p:sp>
        <p:nvSpPr>
          <p:cNvPr id="238" name="Where from"/>
          <p:cNvSpPr/>
          <p:nvPr/>
        </p:nvSpPr>
        <p:spPr>
          <a:xfrm>
            <a:off x="6373417" y="962499"/>
            <a:ext cx="1547292" cy="469647"/>
          </a:xfrm>
          <a:prstGeom prst="roundRect">
            <a:avLst>
              <a:gd name="adj" fmla="val 15556"/>
            </a:avLst>
          </a:prstGeom>
          <a:solidFill>
            <a:srgbClr val="000000"/>
          </a:solidFill>
          <a:ln w="3175">
            <a:miter lim="400000"/>
          </a:ln>
          <a:extLst>
            <a:ext uri="{C572A759-6A51-4108-AA02-DFA0A04FC94B}">
              <ma14:wrappingTextBoxFlag xmlns:ma14="http://schemas.microsoft.com/office/mac/drawingml/2011/main" val="1"/>
            </a:ext>
          </a:extLst>
        </p:spPr>
        <p:txBody>
          <a:bodyPr lIns="0" tIns="0" rIns="0" bIns="0" anchor="ctr"/>
          <a:lstStyle>
            <a:lvl1pPr algn="ctr" defTabSz="89296">
              <a:defRPr sz="1400">
                <a:solidFill>
                  <a:srgbClr val="FFFFFF"/>
                </a:solidFill>
                <a:latin typeface="Montserrat Medium"/>
                <a:ea typeface="Montserrat Medium"/>
                <a:cs typeface="Montserrat Medium"/>
                <a:sym typeface="Montserrat Medium"/>
              </a:defRPr>
            </a:lvl1pPr>
          </a:lstStyle>
          <a:p>
            <a:pPr/>
            <a:r>
              <a:t>Where from</a:t>
            </a:r>
          </a:p>
        </p:txBody>
      </p:sp>
      <p:sp>
        <p:nvSpPr>
          <p:cNvPr id="239" name="Permission"/>
          <p:cNvSpPr/>
          <p:nvPr/>
        </p:nvSpPr>
        <p:spPr>
          <a:xfrm>
            <a:off x="8122979" y="962499"/>
            <a:ext cx="1547293" cy="469647"/>
          </a:xfrm>
          <a:prstGeom prst="roundRect">
            <a:avLst>
              <a:gd name="adj" fmla="val 15556"/>
            </a:avLst>
          </a:prstGeom>
          <a:solidFill>
            <a:srgbClr val="000000"/>
          </a:solidFill>
          <a:ln w="3175">
            <a:miter lim="400000"/>
          </a:ln>
          <a:extLst>
            <a:ext uri="{C572A759-6A51-4108-AA02-DFA0A04FC94B}">
              <ma14:wrappingTextBoxFlag xmlns:ma14="http://schemas.microsoft.com/office/mac/drawingml/2011/main" val="1"/>
            </a:ext>
          </a:extLst>
        </p:spPr>
        <p:txBody>
          <a:bodyPr lIns="0" tIns="0" rIns="0" bIns="0" anchor="ctr"/>
          <a:lstStyle>
            <a:lvl1pPr algn="ctr" defTabSz="89296">
              <a:defRPr sz="1400">
                <a:solidFill>
                  <a:srgbClr val="FFFFFF"/>
                </a:solidFill>
                <a:latin typeface="Montserrat Medium"/>
                <a:ea typeface="Montserrat Medium"/>
                <a:cs typeface="Montserrat Medium"/>
                <a:sym typeface="Montserrat Medium"/>
              </a:defRPr>
            </a:lvl1pPr>
          </a:lstStyle>
          <a:p>
            <a:pPr/>
            <a:r>
              <a:t>Permission</a:t>
            </a:r>
          </a:p>
        </p:txBody>
      </p:sp>
      <p:sp>
        <p:nvSpPr>
          <p:cNvPr id="240" name="Why"/>
          <p:cNvSpPr/>
          <p:nvPr/>
        </p:nvSpPr>
        <p:spPr>
          <a:xfrm>
            <a:off x="4623854" y="962499"/>
            <a:ext cx="1547292" cy="469647"/>
          </a:xfrm>
          <a:prstGeom prst="roundRect">
            <a:avLst>
              <a:gd name="adj" fmla="val 15556"/>
            </a:avLst>
          </a:prstGeom>
          <a:solidFill>
            <a:srgbClr val="000000"/>
          </a:solidFill>
          <a:ln w="3175">
            <a:miter lim="400000"/>
          </a:ln>
          <a:extLst>
            <a:ext uri="{C572A759-6A51-4108-AA02-DFA0A04FC94B}">
              <ma14:wrappingTextBoxFlag xmlns:ma14="http://schemas.microsoft.com/office/mac/drawingml/2011/main" val="1"/>
            </a:ext>
          </a:extLst>
        </p:spPr>
        <p:txBody>
          <a:bodyPr lIns="0" tIns="0" rIns="0" bIns="0" anchor="ctr"/>
          <a:lstStyle>
            <a:lvl1pPr algn="ctr" defTabSz="89296">
              <a:defRPr sz="1400">
                <a:solidFill>
                  <a:srgbClr val="FFFFFF"/>
                </a:solidFill>
                <a:latin typeface="Montserrat Medium"/>
                <a:ea typeface="Montserrat Medium"/>
                <a:cs typeface="Montserrat Medium"/>
                <a:sym typeface="Montserrat Medium"/>
              </a:defRPr>
            </a:lvl1pPr>
          </a:lstStyle>
          <a:p>
            <a:pPr/>
            <a:r>
              <a:t>Why</a:t>
            </a:r>
          </a:p>
        </p:txBody>
      </p:sp>
      <p:sp>
        <p:nvSpPr>
          <p:cNvPr id="241" name="Where"/>
          <p:cNvSpPr/>
          <p:nvPr/>
        </p:nvSpPr>
        <p:spPr>
          <a:xfrm>
            <a:off x="2874291" y="962499"/>
            <a:ext cx="1547293" cy="469647"/>
          </a:xfrm>
          <a:prstGeom prst="roundRect">
            <a:avLst>
              <a:gd name="adj" fmla="val 15556"/>
            </a:avLst>
          </a:prstGeom>
          <a:solidFill>
            <a:srgbClr val="000000"/>
          </a:solidFill>
          <a:ln w="3175">
            <a:miter lim="400000"/>
          </a:ln>
          <a:extLst>
            <a:ext uri="{C572A759-6A51-4108-AA02-DFA0A04FC94B}">
              <ma14:wrappingTextBoxFlag xmlns:ma14="http://schemas.microsoft.com/office/mac/drawingml/2011/main" val="1"/>
            </a:ext>
          </a:extLst>
        </p:spPr>
        <p:txBody>
          <a:bodyPr lIns="0" tIns="0" rIns="0" bIns="0" anchor="ctr"/>
          <a:lstStyle>
            <a:lvl1pPr algn="ctr" defTabSz="89296">
              <a:defRPr sz="1400">
                <a:solidFill>
                  <a:srgbClr val="FFFFFF"/>
                </a:solidFill>
                <a:latin typeface="Montserrat Medium"/>
                <a:ea typeface="Montserrat Medium"/>
                <a:cs typeface="Montserrat Medium"/>
                <a:sym typeface="Montserrat Medium"/>
              </a:defRPr>
            </a:lvl1pPr>
          </a:lstStyle>
          <a:p>
            <a:pPr/>
            <a:r>
              <a:t>Where</a:t>
            </a:r>
          </a:p>
        </p:txBody>
      </p:sp>
      <p:sp>
        <p:nvSpPr>
          <p:cNvPr id="242" name="What"/>
          <p:cNvSpPr/>
          <p:nvPr/>
        </p:nvSpPr>
        <p:spPr>
          <a:xfrm>
            <a:off x="1124728" y="962499"/>
            <a:ext cx="1547293" cy="469647"/>
          </a:xfrm>
          <a:prstGeom prst="roundRect">
            <a:avLst>
              <a:gd name="adj" fmla="val 15556"/>
            </a:avLst>
          </a:prstGeom>
          <a:solidFill>
            <a:srgbClr val="000000"/>
          </a:solidFill>
          <a:ln w="3175">
            <a:miter lim="400000"/>
          </a:ln>
          <a:extLst>
            <a:ext uri="{C572A759-6A51-4108-AA02-DFA0A04FC94B}">
              <ma14:wrappingTextBoxFlag xmlns:ma14="http://schemas.microsoft.com/office/mac/drawingml/2011/main" val="1"/>
            </a:ext>
          </a:extLst>
        </p:spPr>
        <p:txBody>
          <a:bodyPr lIns="0" tIns="0" rIns="0" bIns="0" anchor="ctr"/>
          <a:lstStyle>
            <a:lvl1pPr algn="ctr" defTabSz="89296">
              <a:defRPr sz="1400">
                <a:solidFill>
                  <a:srgbClr val="FFFFFF"/>
                </a:solidFill>
                <a:latin typeface="Montserrat Medium"/>
                <a:ea typeface="Montserrat Medium"/>
                <a:cs typeface="Montserrat Medium"/>
                <a:sym typeface="Montserrat Medium"/>
              </a:defRPr>
            </a:lvl1pPr>
          </a:lstStyle>
          <a:p>
            <a:pPr/>
            <a:r>
              <a:t>What</a:t>
            </a:r>
          </a:p>
        </p:txBody>
      </p:sp>
      <p:sp>
        <p:nvSpPr>
          <p:cNvPr id="243" name="Employees…"/>
          <p:cNvSpPr/>
          <p:nvPr/>
        </p:nvSpPr>
        <p:spPr>
          <a:xfrm>
            <a:off x="1124728" y="1508996"/>
            <a:ext cx="1547293" cy="1248539"/>
          </a:xfrm>
          <a:prstGeom prst="roundRect">
            <a:avLst>
              <a:gd name="adj" fmla="val 5851"/>
            </a:avLst>
          </a:prstGeom>
          <a:solidFill>
            <a:srgbClr val="1EB0E2"/>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Bold"/>
                <a:ea typeface="Montserrat Bold"/>
                <a:cs typeface="Montserrat Bold"/>
                <a:sym typeface="Montserrat Bold"/>
              </a:defRPr>
            </a:pPr>
            <a:r>
              <a:t>Employees</a:t>
            </a:r>
          </a:p>
          <a:p>
            <a:pPr algn="ctr" defTabSz="89296">
              <a:defRPr sz="1200">
                <a:solidFill>
                  <a:srgbClr val="FFFFFF"/>
                </a:solidFill>
                <a:latin typeface="Montserrat Medium"/>
                <a:ea typeface="Montserrat Medium"/>
                <a:cs typeface="Montserrat Medium"/>
                <a:sym typeface="Montserrat Medium"/>
              </a:defRPr>
            </a:pPr>
            <a:r>
              <a:t>name, email, phone, address, DoB, NI, bank, Emergency Contacts, </a:t>
            </a:r>
          </a:p>
        </p:txBody>
      </p:sp>
      <p:sp>
        <p:nvSpPr>
          <p:cNvPr id="244" name="HR Files…"/>
          <p:cNvSpPr/>
          <p:nvPr/>
        </p:nvSpPr>
        <p:spPr>
          <a:xfrm>
            <a:off x="2874291" y="1508996"/>
            <a:ext cx="1547293" cy="1248539"/>
          </a:xfrm>
          <a:prstGeom prst="roundRect">
            <a:avLst>
              <a:gd name="adj" fmla="val 5851"/>
            </a:avLst>
          </a:prstGeom>
          <a:solidFill>
            <a:srgbClr val="1EB0E2"/>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HR Files</a:t>
            </a:r>
          </a:p>
          <a:p>
            <a:pPr algn="ctr" defTabSz="89296">
              <a:defRPr sz="1200">
                <a:solidFill>
                  <a:srgbClr val="FFFFFF"/>
                </a:solidFill>
                <a:latin typeface="Montserrat Medium"/>
                <a:ea typeface="Montserrat Medium"/>
                <a:cs typeface="Montserrat Medium"/>
                <a:sym typeface="Montserrat Medium"/>
              </a:defRPr>
            </a:pPr>
            <a:r>
              <a:t>Email</a:t>
            </a:r>
          </a:p>
          <a:p>
            <a:pPr algn="ctr" defTabSz="89296">
              <a:defRPr sz="1200">
                <a:solidFill>
                  <a:srgbClr val="FFFFFF"/>
                </a:solidFill>
                <a:latin typeface="Montserrat Medium"/>
                <a:ea typeface="Montserrat Medium"/>
                <a:cs typeface="Montserrat Medium"/>
                <a:sym typeface="Montserrat Medium"/>
              </a:defRPr>
            </a:pPr>
            <a:r>
              <a:t>Finance System</a:t>
            </a:r>
          </a:p>
          <a:p>
            <a:pPr algn="ctr" defTabSz="89296">
              <a:defRPr sz="1200">
                <a:solidFill>
                  <a:srgbClr val="FFFFFF"/>
                </a:solidFill>
                <a:latin typeface="Montserrat Medium"/>
                <a:ea typeface="Montserrat Medium"/>
                <a:cs typeface="Montserrat Medium"/>
                <a:sym typeface="Montserrat Medium"/>
              </a:defRPr>
            </a:pPr>
            <a:r>
              <a:t>Payroll System</a:t>
            </a:r>
          </a:p>
          <a:p>
            <a:pPr algn="ctr" defTabSz="89296">
              <a:defRPr sz="1200">
                <a:solidFill>
                  <a:srgbClr val="FFFFFF"/>
                </a:solidFill>
                <a:latin typeface="Montserrat Medium"/>
                <a:ea typeface="Montserrat Medium"/>
                <a:cs typeface="Montserrat Medium"/>
                <a:sym typeface="Montserrat Medium"/>
              </a:defRPr>
            </a:pPr>
            <a:r>
              <a:t>Phones</a:t>
            </a:r>
          </a:p>
        </p:txBody>
      </p:sp>
      <p:sp>
        <p:nvSpPr>
          <p:cNvPr id="245" name="Give them a job…"/>
          <p:cNvSpPr/>
          <p:nvPr/>
        </p:nvSpPr>
        <p:spPr>
          <a:xfrm>
            <a:off x="4623854" y="1508996"/>
            <a:ext cx="1547292" cy="1248539"/>
          </a:xfrm>
          <a:prstGeom prst="roundRect">
            <a:avLst>
              <a:gd name="adj" fmla="val 5851"/>
            </a:avLst>
          </a:prstGeom>
          <a:solidFill>
            <a:srgbClr val="1EB0E2"/>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Give them a job</a:t>
            </a:r>
          </a:p>
          <a:p>
            <a:pPr algn="ctr" defTabSz="89296">
              <a:defRPr sz="1200">
                <a:solidFill>
                  <a:srgbClr val="FFFFFF"/>
                </a:solidFill>
                <a:latin typeface="Montserrat Medium"/>
                <a:ea typeface="Montserrat Medium"/>
                <a:cs typeface="Montserrat Medium"/>
                <a:sym typeface="Montserrat Medium"/>
              </a:defRPr>
            </a:pPr>
            <a:r>
              <a:t>Pay them</a:t>
            </a:r>
          </a:p>
          <a:p>
            <a:pPr algn="ctr" defTabSz="89296">
              <a:defRPr sz="1200">
                <a:solidFill>
                  <a:srgbClr val="FFFFFF"/>
                </a:solidFill>
                <a:latin typeface="Montserrat Medium"/>
                <a:ea typeface="Montserrat Medium"/>
                <a:cs typeface="Montserrat Medium"/>
                <a:sym typeface="Montserrat Medium"/>
              </a:defRPr>
            </a:pPr>
            <a:r>
              <a:t>Contact them</a:t>
            </a:r>
          </a:p>
        </p:txBody>
      </p:sp>
      <p:sp>
        <p:nvSpPr>
          <p:cNvPr id="246" name="Employee"/>
          <p:cNvSpPr/>
          <p:nvPr/>
        </p:nvSpPr>
        <p:spPr>
          <a:xfrm>
            <a:off x="6373417" y="1508996"/>
            <a:ext cx="1547292" cy="1248539"/>
          </a:xfrm>
          <a:prstGeom prst="roundRect">
            <a:avLst>
              <a:gd name="adj" fmla="val 5851"/>
            </a:avLst>
          </a:prstGeom>
          <a:solidFill>
            <a:srgbClr val="1EB0E2"/>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Employee</a:t>
            </a:r>
          </a:p>
        </p:txBody>
      </p:sp>
      <p:sp>
        <p:nvSpPr>
          <p:cNvPr id="247" name="Contract of employment"/>
          <p:cNvSpPr/>
          <p:nvPr/>
        </p:nvSpPr>
        <p:spPr>
          <a:xfrm>
            <a:off x="8122979" y="1508996"/>
            <a:ext cx="1547293" cy="1248539"/>
          </a:xfrm>
          <a:prstGeom prst="roundRect">
            <a:avLst>
              <a:gd name="adj" fmla="val 5851"/>
            </a:avLst>
          </a:prstGeom>
          <a:solidFill>
            <a:srgbClr val="1EB0E2"/>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Contract of employment</a:t>
            </a:r>
          </a:p>
        </p:txBody>
      </p:sp>
      <p:sp>
        <p:nvSpPr>
          <p:cNvPr id="248" name="Customers…"/>
          <p:cNvSpPr/>
          <p:nvPr/>
        </p:nvSpPr>
        <p:spPr>
          <a:xfrm>
            <a:off x="1124728" y="2834385"/>
            <a:ext cx="1547293" cy="1248538"/>
          </a:xfrm>
          <a:prstGeom prst="roundRect">
            <a:avLst>
              <a:gd name="adj" fmla="val 5851"/>
            </a:avLst>
          </a:prstGeom>
          <a:solidFill>
            <a:srgbClr val="2FA978"/>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Bold"/>
                <a:ea typeface="Montserrat Bold"/>
                <a:cs typeface="Montserrat Bold"/>
                <a:sym typeface="Montserrat Bold"/>
              </a:defRPr>
            </a:pPr>
            <a:r>
              <a:t>Customers</a:t>
            </a:r>
          </a:p>
          <a:p>
            <a:pPr algn="ctr" defTabSz="89296">
              <a:defRPr sz="1200">
                <a:solidFill>
                  <a:srgbClr val="FFFFFF"/>
                </a:solidFill>
                <a:latin typeface="Montserrat Medium"/>
                <a:ea typeface="Montserrat Medium"/>
                <a:cs typeface="Montserrat Medium"/>
                <a:sym typeface="Montserrat Medium"/>
              </a:defRPr>
            </a:pPr>
            <a:r>
              <a:t>name, email, phone, address, history</a:t>
            </a:r>
          </a:p>
        </p:txBody>
      </p:sp>
      <p:sp>
        <p:nvSpPr>
          <p:cNvPr id="249" name="Email…"/>
          <p:cNvSpPr/>
          <p:nvPr/>
        </p:nvSpPr>
        <p:spPr>
          <a:xfrm>
            <a:off x="2874291" y="2834385"/>
            <a:ext cx="1547293" cy="1248538"/>
          </a:xfrm>
          <a:prstGeom prst="roundRect">
            <a:avLst>
              <a:gd name="adj" fmla="val 5851"/>
            </a:avLst>
          </a:prstGeom>
          <a:solidFill>
            <a:srgbClr val="2FA978"/>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Email</a:t>
            </a:r>
          </a:p>
          <a:p>
            <a:pPr algn="ctr" defTabSz="89296">
              <a:defRPr sz="1200">
                <a:solidFill>
                  <a:srgbClr val="FFFFFF"/>
                </a:solidFill>
                <a:latin typeface="Montserrat Medium"/>
                <a:ea typeface="Montserrat Medium"/>
                <a:cs typeface="Montserrat Medium"/>
                <a:sym typeface="Montserrat Medium"/>
              </a:defRPr>
            </a:pPr>
            <a:r>
              <a:t>Manual filing</a:t>
            </a:r>
          </a:p>
          <a:p>
            <a:pPr algn="ctr" defTabSz="89296">
              <a:defRPr sz="1200">
                <a:solidFill>
                  <a:srgbClr val="FFFFFF"/>
                </a:solidFill>
                <a:latin typeface="Montserrat Medium"/>
                <a:ea typeface="Montserrat Medium"/>
                <a:cs typeface="Montserrat Medium"/>
                <a:sym typeface="Montserrat Medium"/>
              </a:defRPr>
            </a:pPr>
            <a:r>
              <a:t>Finance System</a:t>
            </a:r>
          </a:p>
          <a:p>
            <a:pPr algn="ctr" defTabSz="89296">
              <a:defRPr sz="1200">
                <a:solidFill>
                  <a:srgbClr val="FFFFFF"/>
                </a:solidFill>
                <a:latin typeface="Montserrat Medium"/>
                <a:ea typeface="Montserrat Medium"/>
                <a:cs typeface="Montserrat Medium"/>
                <a:sym typeface="Montserrat Medium"/>
              </a:defRPr>
            </a:pPr>
            <a:r>
              <a:t>Phones</a:t>
            </a:r>
          </a:p>
        </p:txBody>
      </p:sp>
      <p:sp>
        <p:nvSpPr>
          <p:cNvPr id="250" name="Deliver services…"/>
          <p:cNvSpPr/>
          <p:nvPr/>
        </p:nvSpPr>
        <p:spPr>
          <a:xfrm>
            <a:off x="4623854" y="2834385"/>
            <a:ext cx="1547292" cy="1248538"/>
          </a:xfrm>
          <a:prstGeom prst="roundRect">
            <a:avLst>
              <a:gd name="adj" fmla="val 5851"/>
            </a:avLst>
          </a:prstGeom>
          <a:solidFill>
            <a:srgbClr val="2FA978"/>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Deliver services</a:t>
            </a:r>
          </a:p>
          <a:p>
            <a:pPr algn="ctr" defTabSz="89296">
              <a:defRPr sz="1200">
                <a:solidFill>
                  <a:srgbClr val="FFFFFF"/>
                </a:solidFill>
                <a:latin typeface="Montserrat Medium"/>
                <a:ea typeface="Montserrat Medium"/>
                <a:cs typeface="Montserrat Medium"/>
                <a:sym typeface="Montserrat Medium"/>
              </a:defRPr>
            </a:pPr>
            <a:r>
              <a:t>Fulfil contract</a:t>
            </a:r>
          </a:p>
          <a:p>
            <a:pPr algn="ctr" defTabSz="89296">
              <a:defRPr sz="1200">
                <a:solidFill>
                  <a:srgbClr val="FFFFFF"/>
                </a:solidFill>
                <a:latin typeface="Montserrat Medium"/>
                <a:ea typeface="Montserrat Medium"/>
                <a:cs typeface="Montserrat Medium"/>
                <a:sym typeface="Montserrat Medium"/>
              </a:defRPr>
            </a:pPr>
            <a:r>
              <a:t>Update them</a:t>
            </a:r>
          </a:p>
          <a:p>
            <a:pPr algn="ctr" defTabSz="89296">
              <a:defRPr sz="1200">
                <a:solidFill>
                  <a:srgbClr val="FFFFFF"/>
                </a:solidFill>
                <a:latin typeface="Montserrat Medium"/>
                <a:ea typeface="Montserrat Medium"/>
                <a:cs typeface="Montserrat Medium"/>
                <a:sym typeface="Montserrat Medium"/>
              </a:defRPr>
            </a:pPr>
            <a:r>
              <a:t>Promotion</a:t>
            </a:r>
          </a:p>
        </p:txBody>
      </p:sp>
      <p:sp>
        <p:nvSpPr>
          <p:cNvPr id="251" name="Customer"/>
          <p:cNvSpPr/>
          <p:nvPr/>
        </p:nvSpPr>
        <p:spPr>
          <a:xfrm>
            <a:off x="6373416" y="2834385"/>
            <a:ext cx="1547293" cy="1248538"/>
          </a:xfrm>
          <a:prstGeom prst="roundRect">
            <a:avLst>
              <a:gd name="adj" fmla="val 5851"/>
            </a:avLst>
          </a:prstGeom>
          <a:solidFill>
            <a:srgbClr val="2FA978"/>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Customer</a:t>
            </a:r>
          </a:p>
        </p:txBody>
      </p:sp>
      <p:sp>
        <p:nvSpPr>
          <p:cNvPr id="252" name="Terms &amp; conditions…"/>
          <p:cNvSpPr/>
          <p:nvPr/>
        </p:nvSpPr>
        <p:spPr>
          <a:xfrm>
            <a:off x="8122979" y="2834385"/>
            <a:ext cx="1547293" cy="1248538"/>
          </a:xfrm>
          <a:prstGeom prst="roundRect">
            <a:avLst>
              <a:gd name="adj" fmla="val 5851"/>
            </a:avLst>
          </a:prstGeom>
          <a:solidFill>
            <a:srgbClr val="2FA978"/>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Terms &amp; conditions </a:t>
            </a:r>
          </a:p>
          <a:p>
            <a:pPr algn="ctr" defTabSz="89296">
              <a:defRPr sz="1200">
                <a:solidFill>
                  <a:srgbClr val="FFFFFF"/>
                </a:solidFill>
                <a:latin typeface="Montserrat Medium"/>
                <a:ea typeface="Montserrat Medium"/>
                <a:cs typeface="Montserrat Medium"/>
                <a:sym typeface="Montserrat Medium"/>
              </a:defRPr>
            </a:pPr>
            <a:r>
              <a:rPr sz="800"/>
              <a:t>(contract)</a:t>
            </a:r>
            <a:endParaRPr sz="800"/>
          </a:p>
          <a:p>
            <a:pPr algn="ctr" defTabSz="89296">
              <a:defRPr sz="1200">
                <a:solidFill>
                  <a:srgbClr val="FFFFFF"/>
                </a:solidFill>
                <a:latin typeface="Montserrat Medium"/>
                <a:ea typeface="Montserrat Medium"/>
                <a:cs typeface="Montserrat Medium"/>
                <a:sym typeface="Montserrat Medium"/>
              </a:defRPr>
            </a:pPr>
            <a:r>
              <a:t>Consent</a:t>
            </a:r>
          </a:p>
        </p:txBody>
      </p:sp>
      <p:sp>
        <p:nvSpPr>
          <p:cNvPr id="253" name="Suppliers…"/>
          <p:cNvSpPr/>
          <p:nvPr/>
        </p:nvSpPr>
        <p:spPr>
          <a:xfrm>
            <a:off x="1124728" y="4159773"/>
            <a:ext cx="1547293" cy="1248539"/>
          </a:xfrm>
          <a:prstGeom prst="roundRect">
            <a:avLst>
              <a:gd name="adj" fmla="val 5851"/>
            </a:avLst>
          </a:prstGeom>
          <a:solidFill>
            <a:srgbClr val="DA302B"/>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Bold"/>
                <a:ea typeface="Montserrat Bold"/>
                <a:cs typeface="Montserrat Bold"/>
                <a:sym typeface="Montserrat Bold"/>
              </a:defRPr>
            </a:pPr>
            <a:r>
              <a:t>Suppliers</a:t>
            </a:r>
          </a:p>
          <a:p>
            <a:pPr algn="ctr" defTabSz="89296">
              <a:defRPr sz="1200">
                <a:solidFill>
                  <a:srgbClr val="FFFFFF"/>
                </a:solidFill>
                <a:latin typeface="Montserrat Medium"/>
                <a:ea typeface="Montserrat Medium"/>
                <a:cs typeface="Montserrat Medium"/>
                <a:sym typeface="Montserrat Medium"/>
              </a:defRPr>
            </a:pPr>
            <a:r>
              <a:t>name, email, phone, address </a:t>
            </a:r>
          </a:p>
        </p:txBody>
      </p:sp>
      <p:sp>
        <p:nvSpPr>
          <p:cNvPr id="254" name="Email…"/>
          <p:cNvSpPr/>
          <p:nvPr/>
        </p:nvSpPr>
        <p:spPr>
          <a:xfrm>
            <a:off x="2874291" y="4159773"/>
            <a:ext cx="1547293" cy="1248539"/>
          </a:xfrm>
          <a:prstGeom prst="roundRect">
            <a:avLst>
              <a:gd name="adj" fmla="val 5851"/>
            </a:avLst>
          </a:prstGeom>
          <a:solidFill>
            <a:srgbClr val="DA302B"/>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Email</a:t>
            </a:r>
          </a:p>
          <a:p>
            <a:pPr algn="ctr" defTabSz="89296">
              <a:defRPr sz="1200">
                <a:solidFill>
                  <a:srgbClr val="FFFFFF"/>
                </a:solidFill>
                <a:latin typeface="Montserrat Medium"/>
                <a:ea typeface="Montserrat Medium"/>
                <a:cs typeface="Montserrat Medium"/>
                <a:sym typeface="Montserrat Medium"/>
              </a:defRPr>
            </a:pPr>
            <a:r>
              <a:t>Manual filing</a:t>
            </a:r>
          </a:p>
          <a:p>
            <a:pPr algn="ctr" defTabSz="89296">
              <a:defRPr sz="1200">
                <a:solidFill>
                  <a:srgbClr val="FFFFFF"/>
                </a:solidFill>
                <a:latin typeface="Montserrat Medium"/>
                <a:ea typeface="Montserrat Medium"/>
                <a:cs typeface="Montserrat Medium"/>
                <a:sym typeface="Montserrat Medium"/>
              </a:defRPr>
            </a:pPr>
            <a:r>
              <a:t>Finance System</a:t>
            </a:r>
          </a:p>
          <a:p>
            <a:pPr algn="ctr" defTabSz="89296">
              <a:defRPr sz="1200">
                <a:solidFill>
                  <a:srgbClr val="FFFFFF"/>
                </a:solidFill>
                <a:latin typeface="Montserrat Medium"/>
                <a:ea typeface="Montserrat Medium"/>
                <a:cs typeface="Montserrat Medium"/>
                <a:sym typeface="Montserrat Medium"/>
              </a:defRPr>
            </a:pPr>
            <a:r>
              <a:t>Phones</a:t>
            </a:r>
          </a:p>
        </p:txBody>
      </p:sp>
      <p:sp>
        <p:nvSpPr>
          <p:cNvPr id="255" name="Receive services…"/>
          <p:cNvSpPr/>
          <p:nvPr/>
        </p:nvSpPr>
        <p:spPr>
          <a:xfrm>
            <a:off x="4623854" y="4159773"/>
            <a:ext cx="1547292" cy="1248539"/>
          </a:xfrm>
          <a:prstGeom prst="roundRect">
            <a:avLst>
              <a:gd name="adj" fmla="val 5851"/>
            </a:avLst>
          </a:prstGeom>
          <a:solidFill>
            <a:srgbClr val="DA302B"/>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Receive services</a:t>
            </a:r>
          </a:p>
          <a:p>
            <a:pPr algn="ctr" defTabSz="89296">
              <a:defRPr sz="1200">
                <a:solidFill>
                  <a:srgbClr val="FFFFFF"/>
                </a:solidFill>
                <a:latin typeface="Montserrat Medium"/>
                <a:ea typeface="Montserrat Medium"/>
                <a:cs typeface="Montserrat Medium"/>
                <a:sym typeface="Montserrat Medium"/>
              </a:defRPr>
            </a:pPr>
            <a:r>
              <a:t>Update them</a:t>
            </a:r>
          </a:p>
        </p:txBody>
      </p:sp>
      <p:sp>
        <p:nvSpPr>
          <p:cNvPr id="256" name="Supplier"/>
          <p:cNvSpPr/>
          <p:nvPr/>
        </p:nvSpPr>
        <p:spPr>
          <a:xfrm>
            <a:off x="6373416" y="4159773"/>
            <a:ext cx="1547293" cy="1248539"/>
          </a:xfrm>
          <a:prstGeom prst="roundRect">
            <a:avLst>
              <a:gd name="adj" fmla="val 5851"/>
            </a:avLst>
          </a:prstGeom>
          <a:solidFill>
            <a:srgbClr val="DA302B"/>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Supplier</a:t>
            </a:r>
          </a:p>
        </p:txBody>
      </p:sp>
      <p:sp>
        <p:nvSpPr>
          <p:cNvPr id="257" name="Terms &amp; conditions…"/>
          <p:cNvSpPr/>
          <p:nvPr/>
        </p:nvSpPr>
        <p:spPr>
          <a:xfrm>
            <a:off x="8122979" y="4159773"/>
            <a:ext cx="1547293" cy="1248539"/>
          </a:xfrm>
          <a:prstGeom prst="roundRect">
            <a:avLst>
              <a:gd name="adj" fmla="val 5851"/>
            </a:avLst>
          </a:prstGeom>
          <a:solidFill>
            <a:srgbClr val="DA302B"/>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Terms &amp; conditions </a:t>
            </a:r>
          </a:p>
          <a:p>
            <a:pPr algn="ctr" defTabSz="89296">
              <a:defRPr sz="1200">
                <a:solidFill>
                  <a:srgbClr val="FFFFFF"/>
                </a:solidFill>
                <a:latin typeface="Montserrat Medium"/>
                <a:ea typeface="Montserrat Medium"/>
                <a:cs typeface="Montserrat Medium"/>
                <a:sym typeface="Montserrat Medium"/>
              </a:defRPr>
            </a:pPr>
            <a:r>
              <a:rPr sz="800"/>
              <a:t>(contract)</a:t>
            </a:r>
            <a:endParaRPr sz="800"/>
          </a:p>
          <a:p>
            <a:pPr algn="ctr" defTabSz="89296">
              <a:defRPr sz="1200">
                <a:solidFill>
                  <a:srgbClr val="FFFFFF"/>
                </a:solidFill>
                <a:latin typeface="Montserrat Medium"/>
                <a:ea typeface="Montserrat Medium"/>
                <a:cs typeface="Montserrat Medium"/>
                <a:sym typeface="Montserrat Medium"/>
              </a:defRPr>
            </a:pPr>
            <a:r>
              <a:t>Legitimate Interest</a:t>
            </a:r>
          </a:p>
        </p:txBody>
      </p:sp>
      <p:sp>
        <p:nvSpPr>
          <p:cNvPr id="258" name="Contacts…"/>
          <p:cNvSpPr/>
          <p:nvPr/>
        </p:nvSpPr>
        <p:spPr>
          <a:xfrm>
            <a:off x="1124728" y="5485162"/>
            <a:ext cx="1547293" cy="1248539"/>
          </a:xfrm>
          <a:prstGeom prst="roundRect">
            <a:avLst>
              <a:gd name="adj" fmla="val 5851"/>
            </a:avLst>
          </a:prstGeom>
          <a:solidFill>
            <a:srgbClr val="0D485E"/>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Bold"/>
                <a:ea typeface="Montserrat Bold"/>
                <a:cs typeface="Montserrat Bold"/>
                <a:sym typeface="Montserrat Bold"/>
              </a:defRPr>
            </a:pPr>
            <a:r>
              <a:t>Contacts</a:t>
            </a:r>
          </a:p>
          <a:p>
            <a:pPr algn="ctr" defTabSz="89296">
              <a:defRPr sz="1200">
                <a:solidFill>
                  <a:srgbClr val="FFFFFF"/>
                </a:solidFill>
                <a:latin typeface="Montserrat Medium"/>
                <a:ea typeface="Montserrat Medium"/>
                <a:cs typeface="Montserrat Medium"/>
                <a:sym typeface="Montserrat Medium"/>
              </a:defRPr>
            </a:pPr>
            <a:r>
              <a:t>name, email, phone, address, social profiles </a:t>
            </a:r>
          </a:p>
        </p:txBody>
      </p:sp>
      <p:sp>
        <p:nvSpPr>
          <p:cNvPr id="259" name="Email…"/>
          <p:cNvSpPr/>
          <p:nvPr/>
        </p:nvSpPr>
        <p:spPr>
          <a:xfrm>
            <a:off x="2874291" y="5485162"/>
            <a:ext cx="1547293" cy="1248539"/>
          </a:xfrm>
          <a:prstGeom prst="roundRect">
            <a:avLst>
              <a:gd name="adj" fmla="val 5851"/>
            </a:avLst>
          </a:prstGeom>
          <a:solidFill>
            <a:srgbClr val="0D485E"/>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Email</a:t>
            </a:r>
          </a:p>
          <a:p>
            <a:pPr algn="ctr" defTabSz="89296">
              <a:defRPr sz="1200">
                <a:solidFill>
                  <a:srgbClr val="FFFFFF"/>
                </a:solidFill>
                <a:latin typeface="Montserrat Medium"/>
                <a:ea typeface="Montserrat Medium"/>
                <a:cs typeface="Montserrat Medium"/>
                <a:sym typeface="Montserrat Medium"/>
              </a:defRPr>
            </a:pPr>
            <a:r>
              <a:t>Manual filing</a:t>
            </a:r>
          </a:p>
          <a:p>
            <a:pPr algn="ctr" defTabSz="89296">
              <a:defRPr sz="1200">
                <a:solidFill>
                  <a:srgbClr val="FFFFFF"/>
                </a:solidFill>
                <a:latin typeface="Montserrat Medium"/>
                <a:ea typeface="Montserrat Medium"/>
                <a:cs typeface="Montserrat Medium"/>
                <a:sym typeface="Montserrat Medium"/>
              </a:defRPr>
            </a:pPr>
            <a:r>
              <a:t>Phones</a:t>
            </a:r>
          </a:p>
        </p:txBody>
      </p:sp>
      <p:sp>
        <p:nvSpPr>
          <p:cNvPr id="260" name="Provision of Information…"/>
          <p:cNvSpPr/>
          <p:nvPr/>
        </p:nvSpPr>
        <p:spPr>
          <a:xfrm>
            <a:off x="4623854" y="5485162"/>
            <a:ext cx="1547292" cy="1248539"/>
          </a:xfrm>
          <a:prstGeom prst="roundRect">
            <a:avLst>
              <a:gd name="adj" fmla="val 5851"/>
            </a:avLst>
          </a:prstGeom>
          <a:solidFill>
            <a:srgbClr val="0D485E"/>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Provision of Information</a:t>
            </a:r>
          </a:p>
          <a:p>
            <a:pPr algn="ctr" defTabSz="89296">
              <a:defRPr sz="1200">
                <a:solidFill>
                  <a:srgbClr val="FFFFFF"/>
                </a:solidFill>
                <a:latin typeface="Montserrat Medium"/>
                <a:ea typeface="Montserrat Medium"/>
                <a:cs typeface="Montserrat Medium"/>
                <a:sym typeface="Montserrat Medium"/>
              </a:defRPr>
            </a:pPr>
            <a:r>
              <a:t>Promotion</a:t>
            </a:r>
          </a:p>
        </p:txBody>
      </p:sp>
      <p:sp>
        <p:nvSpPr>
          <p:cNvPr id="261" name="Emails…"/>
          <p:cNvSpPr/>
          <p:nvPr/>
        </p:nvSpPr>
        <p:spPr>
          <a:xfrm>
            <a:off x="6373416" y="5485162"/>
            <a:ext cx="1547293" cy="1248539"/>
          </a:xfrm>
          <a:prstGeom prst="roundRect">
            <a:avLst>
              <a:gd name="adj" fmla="val 5851"/>
            </a:avLst>
          </a:prstGeom>
          <a:solidFill>
            <a:srgbClr val="0D485E"/>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Emails</a:t>
            </a:r>
          </a:p>
          <a:p>
            <a:pPr algn="ctr" defTabSz="89296">
              <a:defRPr sz="1200">
                <a:solidFill>
                  <a:srgbClr val="FFFFFF"/>
                </a:solidFill>
                <a:latin typeface="Montserrat Medium"/>
                <a:ea typeface="Montserrat Medium"/>
                <a:cs typeface="Montserrat Medium"/>
                <a:sym typeface="Montserrat Medium"/>
              </a:defRPr>
            </a:pPr>
            <a:r>
              <a:t>Forms</a:t>
            </a:r>
          </a:p>
          <a:p>
            <a:pPr algn="ctr" defTabSz="89296">
              <a:defRPr sz="1200">
                <a:solidFill>
                  <a:srgbClr val="FFFFFF"/>
                </a:solidFill>
                <a:latin typeface="Montserrat Medium"/>
                <a:ea typeface="Montserrat Medium"/>
                <a:cs typeface="Montserrat Medium"/>
                <a:sym typeface="Montserrat Medium"/>
              </a:defRPr>
            </a:pPr>
            <a:r>
              <a:t>Referrals</a:t>
            </a:r>
          </a:p>
          <a:p>
            <a:pPr algn="ctr" defTabSz="89296">
              <a:defRPr sz="1200">
                <a:solidFill>
                  <a:srgbClr val="FFFFFF"/>
                </a:solidFill>
                <a:latin typeface="Montserrat Medium"/>
                <a:ea typeface="Montserrat Medium"/>
                <a:cs typeface="Montserrat Medium"/>
                <a:sym typeface="Montserrat Medium"/>
              </a:defRPr>
            </a:pPr>
            <a:r>
              <a:t>Face to face</a:t>
            </a:r>
          </a:p>
        </p:txBody>
      </p:sp>
      <p:sp>
        <p:nvSpPr>
          <p:cNvPr id="262" name="Consent…"/>
          <p:cNvSpPr/>
          <p:nvPr/>
        </p:nvSpPr>
        <p:spPr>
          <a:xfrm>
            <a:off x="8122979" y="5485162"/>
            <a:ext cx="1547293" cy="1248539"/>
          </a:xfrm>
          <a:prstGeom prst="roundRect">
            <a:avLst>
              <a:gd name="adj" fmla="val 5851"/>
            </a:avLst>
          </a:prstGeom>
          <a:solidFill>
            <a:srgbClr val="0D485E"/>
          </a:solidFill>
          <a:ln w="3175">
            <a:miter lim="400000"/>
          </a:ln>
          <a:extLst>
            <a:ext uri="{C572A759-6A51-4108-AA02-DFA0A04FC94B}">
              <ma14:wrappingTextBoxFlag xmlns:ma14="http://schemas.microsoft.com/office/mac/drawingml/2011/main" val="1"/>
            </a:ext>
          </a:extLst>
        </p:spPr>
        <p:txBody>
          <a:bodyPr lIns="35718" tIns="35718" rIns="35718" bIns="35718" anchor="ctr"/>
          <a:lstStyle/>
          <a:p>
            <a:pPr algn="ctr" defTabSz="89296">
              <a:defRPr sz="1200">
                <a:solidFill>
                  <a:srgbClr val="FFFFFF"/>
                </a:solidFill>
                <a:latin typeface="Montserrat Medium"/>
                <a:ea typeface="Montserrat Medium"/>
                <a:cs typeface="Montserrat Medium"/>
                <a:sym typeface="Montserrat Medium"/>
              </a:defRPr>
            </a:pPr>
            <a:r>
              <a:t>Consent</a:t>
            </a:r>
          </a:p>
          <a:p>
            <a:pPr algn="ctr" defTabSz="89296">
              <a:defRPr sz="1200">
                <a:solidFill>
                  <a:srgbClr val="FFFFFF"/>
                </a:solidFill>
                <a:latin typeface="Montserrat Medium"/>
                <a:ea typeface="Montserrat Medium"/>
                <a:cs typeface="Montserrat Medium"/>
                <a:sym typeface="Montserrat Medium"/>
              </a:defRPr>
            </a:pPr>
            <a:r>
              <a:t>Legitimate Interest</a:t>
            </a:r>
          </a:p>
        </p:txBody>
      </p:sp>
      <p:sp>
        <p:nvSpPr>
          <p:cNvPr id="263" name="Shared with"/>
          <p:cNvSpPr/>
          <p:nvPr/>
        </p:nvSpPr>
        <p:spPr>
          <a:xfrm>
            <a:off x="9872541" y="962499"/>
            <a:ext cx="1547293" cy="469647"/>
          </a:xfrm>
          <a:prstGeom prst="roundRect">
            <a:avLst>
              <a:gd name="adj" fmla="val 15556"/>
            </a:avLst>
          </a:prstGeom>
          <a:solidFill>
            <a:srgbClr val="000000"/>
          </a:solidFill>
          <a:ln w="3175">
            <a:miter lim="400000"/>
          </a:ln>
          <a:extLst>
            <a:ext uri="{C572A759-6A51-4108-AA02-DFA0A04FC94B}">
              <ma14:wrappingTextBoxFlag xmlns:ma14="http://schemas.microsoft.com/office/mac/drawingml/2011/main" val="1"/>
            </a:ext>
          </a:extLst>
        </p:spPr>
        <p:txBody>
          <a:bodyPr lIns="0" tIns="0" rIns="0" bIns="0" anchor="ctr"/>
          <a:lstStyle>
            <a:lvl1pPr algn="ctr" defTabSz="89296">
              <a:defRPr sz="1400">
                <a:solidFill>
                  <a:srgbClr val="FFFFFF"/>
                </a:solidFill>
                <a:latin typeface="Montserrat Medium"/>
                <a:ea typeface="Montserrat Medium"/>
                <a:cs typeface="Montserrat Medium"/>
                <a:sym typeface="Montserrat Medium"/>
              </a:defRPr>
            </a:lvl1pPr>
          </a:lstStyle>
          <a:p>
            <a:pPr/>
            <a:r>
              <a:t>Shared with</a:t>
            </a:r>
          </a:p>
        </p:txBody>
      </p:sp>
      <p:sp>
        <p:nvSpPr>
          <p:cNvPr id="264" name="Government"/>
          <p:cNvSpPr/>
          <p:nvPr/>
        </p:nvSpPr>
        <p:spPr>
          <a:xfrm>
            <a:off x="9872541" y="1508996"/>
            <a:ext cx="1547293" cy="1248539"/>
          </a:xfrm>
          <a:prstGeom prst="roundRect">
            <a:avLst>
              <a:gd name="adj" fmla="val 5851"/>
            </a:avLst>
          </a:prstGeom>
          <a:solidFill>
            <a:srgbClr val="1EB0E2"/>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Government</a:t>
            </a:r>
          </a:p>
        </p:txBody>
      </p:sp>
      <p:sp>
        <p:nvSpPr>
          <p:cNvPr id="265" name="Employees"/>
          <p:cNvSpPr/>
          <p:nvPr/>
        </p:nvSpPr>
        <p:spPr>
          <a:xfrm>
            <a:off x="9872541" y="2834385"/>
            <a:ext cx="1547293" cy="1248538"/>
          </a:xfrm>
          <a:prstGeom prst="roundRect">
            <a:avLst>
              <a:gd name="adj" fmla="val 5851"/>
            </a:avLst>
          </a:prstGeom>
          <a:solidFill>
            <a:srgbClr val="2FA978"/>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Employees</a:t>
            </a:r>
          </a:p>
        </p:txBody>
      </p:sp>
      <p:sp>
        <p:nvSpPr>
          <p:cNvPr id="266" name="Employees"/>
          <p:cNvSpPr/>
          <p:nvPr/>
        </p:nvSpPr>
        <p:spPr>
          <a:xfrm>
            <a:off x="9872541" y="4159773"/>
            <a:ext cx="1547293" cy="1248539"/>
          </a:xfrm>
          <a:prstGeom prst="roundRect">
            <a:avLst>
              <a:gd name="adj" fmla="val 5851"/>
            </a:avLst>
          </a:prstGeom>
          <a:solidFill>
            <a:srgbClr val="DA302B"/>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Employees</a:t>
            </a:r>
          </a:p>
        </p:txBody>
      </p:sp>
      <p:sp>
        <p:nvSpPr>
          <p:cNvPr id="267" name="Employees"/>
          <p:cNvSpPr/>
          <p:nvPr/>
        </p:nvSpPr>
        <p:spPr>
          <a:xfrm>
            <a:off x="9872541" y="5485162"/>
            <a:ext cx="1547293" cy="1248539"/>
          </a:xfrm>
          <a:prstGeom prst="roundRect">
            <a:avLst>
              <a:gd name="adj" fmla="val 5851"/>
            </a:avLst>
          </a:prstGeom>
          <a:solidFill>
            <a:srgbClr val="0D485E"/>
          </a:solidFill>
          <a:ln w="3175">
            <a:miter lim="400000"/>
          </a:ln>
          <a:extLst>
            <a:ext uri="{C572A759-6A51-4108-AA02-DFA0A04FC94B}">
              <ma14:wrappingTextBoxFlag xmlns:ma14="http://schemas.microsoft.com/office/mac/drawingml/2011/main" val="1"/>
            </a:ext>
          </a:extLst>
        </p:spPr>
        <p:txBody>
          <a:bodyPr lIns="35718" tIns="35718" rIns="35718" bIns="35718" anchor="ctr"/>
          <a:lstStyle>
            <a:lvl1pPr algn="ctr" defTabSz="89296">
              <a:defRPr sz="1200">
                <a:solidFill>
                  <a:srgbClr val="FFFFFF"/>
                </a:solidFill>
                <a:latin typeface="Montserrat Medium"/>
                <a:ea typeface="Montserrat Medium"/>
                <a:cs typeface="Montserrat Medium"/>
                <a:sym typeface="Montserrat Medium"/>
              </a:defRPr>
            </a:lvl1pPr>
          </a:lstStyle>
          <a:p>
            <a:pPr/>
            <a:r>
              <a:t>Employees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244"/>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43"/>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47"/>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5" fill="hold">
                                  <p:stCondLst>
                                    <p:cond delay="0"/>
                                  </p:stCondLst>
                                  <p:iterate type="el" backwards="0">
                                    <p:tmAbs val="0"/>
                                  </p:iterate>
                                  <p:childTnLst>
                                    <p:set>
                                      <p:cBhvr>
                                        <p:cTn id="18" fill="hold"/>
                                        <p:tgtEl>
                                          <p:spTgt spid="245"/>
                                        </p:tgtEl>
                                        <p:attrNameLst>
                                          <p:attrName>style.visibility</p:attrName>
                                        </p:attrNameLst>
                                      </p:cBhvr>
                                      <p:to>
                                        <p:strVal val="visible"/>
                                      </p:to>
                                    </p:set>
                                  </p:childTnLst>
                                </p:cTn>
                              </p:par>
                            </p:childTnLst>
                          </p:cTn>
                        </p:par>
                        <p:par>
                          <p:cTn id="19" fill="hold">
                            <p:stCondLst>
                              <p:cond delay="0"/>
                            </p:stCondLst>
                            <p:childTnLst>
                              <p:par>
                                <p:cTn id="20" presetClass="entr" nodeType="afterEffect" presetSubtype="0" presetID="1" grpId="6" fill="hold">
                                  <p:stCondLst>
                                    <p:cond delay="0"/>
                                  </p:stCondLst>
                                  <p:iterate type="el" backwards="0">
                                    <p:tmAbs val="0"/>
                                  </p:iterate>
                                  <p:childTnLst>
                                    <p:set>
                                      <p:cBhvr>
                                        <p:cTn id="21" fill="hold"/>
                                        <p:tgtEl>
                                          <p:spTgt spid="26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mph" nodeType="clickEffect" presetID="9" grpId="7" fill="hold">
                                  <p:stCondLst>
                                    <p:cond delay="0"/>
                                  </p:stCondLst>
                                  <p:childTnLst>
                                    <p:set>
                                      <p:cBhvr>
                                        <p:cTn id="25" dur="indefinite" fill="hold"/>
                                        <p:tgtEl>
                                          <p:spTgt spid="243"/>
                                        </p:tgtEl>
                                        <p:attrNameLst>
                                          <p:attrName>style.opacity</p:attrName>
                                        </p:attrNameLst>
                                      </p:cBhvr>
                                      <p:to>
                                        <p:strVal val="0.50"/>
                                      </p:to>
                                    </p:set>
                                    <p:animEffect filter="image" prLst="opacity: 0.50; ">
                                      <p:cBhvr>
                                        <p:cTn id="26" dur="indefinite" fill="hold"/>
                                        <p:tgtEl>
                                          <p:spTgt spid="243"/>
                                        </p:tgtEl>
                                      </p:cBhvr>
                                    </p:animEffect>
                                  </p:childTnLst>
                                </p:cTn>
                              </p:par>
                            </p:childTnLst>
                          </p:cTn>
                        </p:par>
                        <p:par>
                          <p:cTn id="27" fill="hold">
                            <p:stCondLst>
                              <p:cond delay="0"/>
                            </p:stCondLst>
                            <p:childTnLst>
                              <p:par>
                                <p:cTn id="28" presetClass="emph" nodeType="withEffect" presetID="9" grpId="8" fill="hold">
                                  <p:stCondLst>
                                    <p:cond delay="0"/>
                                  </p:stCondLst>
                                  <p:childTnLst>
                                    <p:set>
                                      <p:cBhvr>
                                        <p:cTn id="29" dur="indefinite" fill="hold"/>
                                        <p:tgtEl>
                                          <p:spTgt spid="244"/>
                                        </p:tgtEl>
                                        <p:attrNameLst>
                                          <p:attrName>style.opacity</p:attrName>
                                        </p:attrNameLst>
                                      </p:cBhvr>
                                      <p:to>
                                        <p:strVal val="0.50"/>
                                      </p:to>
                                    </p:set>
                                    <p:animEffect filter="image" prLst="opacity: 0.50; ">
                                      <p:cBhvr>
                                        <p:cTn id="30" dur="indefinite" fill="hold"/>
                                        <p:tgtEl>
                                          <p:spTgt spid="244"/>
                                        </p:tgtEl>
                                      </p:cBhvr>
                                    </p:animEffect>
                                  </p:childTnLst>
                                </p:cTn>
                              </p:par>
                            </p:childTnLst>
                          </p:cTn>
                        </p:par>
                        <p:par>
                          <p:cTn id="31" fill="hold">
                            <p:stCondLst>
                              <p:cond delay="0"/>
                            </p:stCondLst>
                            <p:childTnLst>
                              <p:par>
                                <p:cTn id="32" presetClass="emph" nodeType="withEffect" presetID="9" grpId="9" fill="hold">
                                  <p:stCondLst>
                                    <p:cond delay="0"/>
                                  </p:stCondLst>
                                  <p:childTnLst>
                                    <p:set>
                                      <p:cBhvr>
                                        <p:cTn id="33" dur="indefinite" fill="hold"/>
                                        <p:tgtEl>
                                          <p:spTgt spid="245"/>
                                        </p:tgtEl>
                                        <p:attrNameLst>
                                          <p:attrName>style.opacity</p:attrName>
                                        </p:attrNameLst>
                                      </p:cBhvr>
                                      <p:to>
                                        <p:strVal val="0.50"/>
                                      </p:to>
                                    </p:set>
                                    <p:animEffect filter="image" prLst="opacity: 0.50; ">
                                      <p:cBhvr>
                                        <p:cTn id="34" dur="indefinite" fill="hold"/>
                                        <p:tgtEl>
                                          <p:spTgt spid="245"/>
                                        </p:tgtEl>
                                      </p:cBhvr>
                                    </p:animEffect>
                                  </p:childTnLst>
                                </p:cTn>
                              </p:par>
                            </p:childTnLst>
                          </p:cTn>
                        </p:par>
                        <p:par>
                          <p:cTn id="35" fill="hold">
                            <p:stCondLst>
                              <p:cond delay="0"/>
                            </p:stCondLst>
                            <p:childTnLst>
                              <p:par>
                                <p:cTn id="36" presetClass="emph" nodeType="withEffect" presetID="9" grpId="10" fill="hold">
                                  <p:stCondLst>
                                    <p:cond delay="0"/>
                                  </p:stCondLst>
                                  <p:childTnLst>
                                    <p:set>
                                      <p:cBhvr>
                                        <p:cTn id="37" dur="indefinite" fill="hold"/>
                                        <p:tgtEl>
                                          <p:spTgt spid="246"/>
                                        </p:tgtEl>
                                        <p:attrNameLst>
                                          <p:attrName>style.opacity</p:attrName>
                                        </p:attrNameLst>
                                      </p:cBhvr>
                                      <p:to>
                                        <p:strVal val="0.50"/>
                                      </p:to>
                                    </p:set>
                                    <p:animEffect filter="image" prLst="opacity: 0.50; ">
                                      <p:cBhvr>
                                        <p:cTn id="38" dur="indefinite" fill="hold"/>
                                        <p:tgtEl>
                                          <p:spTgt spid="246"/>
                                        </p:tgtEl>
                                      </p:cBhvr>
                                    </p:animEffect>
                                  </p:childTnLst>
                                </p:cTn>
                              </p:par>
                            </p:childTnLst>
                          </p:cTn>
                        </p:par>
                        <p:par>
                          <p:cTn id="39" fill="hold">
                            <p:stCondLst>
                              <p:cond delay="0"/>
                            </p:stCondLst>
                            <p:childTnLst>
                              <p:par>
                                <p:cTn id="40" presetClass="emph" nodeType="withEffect" presetID="9" grpId="11" fill="hold">
                                  <p:stCondLst>
                                    <p:cond delay="0"/>
                                  </p:stCondLst>
                                  <p:childTnLst>
                                    <p:set>
                                      <p:cBhvr>
                                        <p:cTn id="41" dur="indefinite" fill="hold"/>
                                        <p:tgtEl>
                                          <p:spTgt spid="247"/>
                                        </p:tgtEl>
                                        <p:attrNameLst>
                                          <p:attrName>style.opacity</p:attrName>
                                        </p:attrNameLst>
                                      </p:cBhvr>
                                      <p:to>
                                        <p:strVal val="0.50"/>
                                      </p:to>
                                    </p:set>
                                    <p:animEffect filter="image" prLst="opacity: 0.50; ">
                                      <p:cBhvr>
                                        <p:cTn id="42" dur="indefinite" fill="hold"/>
                                        <p:tgtEl>
                                          <p:spTgt spid="247"/>
                                        </p:tgtEl>
                                      </p:cBhvr>
                                    </p:animEffect>
                                  </p:childTnLst>
                                </p:cTn>
                              </p:par>
                            </p:childTnLst>
                          </p:cTn>
                        </p:par>
                        <p:par>
                          <p:cTn id="43" fill="hold">
                            <p:stCondLst>
                              <p:cond delay="0"/>
                            </p:stCondLst>
                            <p:childTnLst>
                              <p:par>
                                <p:cTn id="44" presetClass="emph" nodeType="withEffect" presetID="9" grpId="12" fill="hold">
                                  <p:stCondLst>
                                    <p:cond delay="0"/>
                                  </p:stCondLst>
                                  <p:childTnLst>
                                    <p:set>
                                      <p:cBhvr>
                                        <p:cTn id="45" dur="indefinite" fill="hold"/>
                                        <p:tgtEl>
                                          <p:spTgt spid="264"/>
                                        </p:tgtEl>
                                        <p:attrNameLst>
                                          <p:attrName>style.opacity</p:attrName>
                                        </p:attrNameLst>
                                      </p:cBhvr>
                                      <p:to>
                                        <p:strVal val="0.50"/>
                                      </p:to>
                                    </p:set>
                                    <p:animEffect filter="image" prLst="opacity: 0.50; ">
                                      <p:cBhvr>
                                        <p:cTn id="46" dur="indefinite" fill="hold"/>
                                        <p:tgtEl>
                                          <p:spTgt spid="264"/>
                                        </p:tgtEl>
                                      </p:cBhvr>
                                    </p:animEffect>
                                  </p:childTnLst>
                                </p:cTn>
                              </p:par>
                            </p:childTnLst>
                          </p:cTn>
                        </p:par>
                        <p:par>
                          <p:cTn id="47" fill="hold">
                            <p:stCondLst>
                              <p:cond delay="1000"/>
                            </p:stCondLst>
                            <p:childTnLst>
                              <p:par>
                                <p:cTn id="48" presetClass="entr" nodeType="afterEffect" presetSubtype="0" presetID="1" grpId="13" fill="hold">
                                  <p:stCondLst>
                                    <p:cond delay="0"/>
                                  </p:stCondLst>
                                  <p:iterate type="el" backwards="0">
                                    <p:tmAbs val="0"/>
                                  </p:iterate>
                                  <p:childTnLst>
                                    <p:set>
                                      <p:cBhvr>
                                        <p:cTn id="49" fill="hold"/>
                                        <p:tgtEl>
                                          <p:spTgt spid="248"/>
                                        </p:tgtEl>
                                        <p:attrNameLst>
                                          <p:attrName>style.visibility</p:attrName>
                                        </p:attrNameLst>
                                      </p:cBhvr>
                                      <p:to>
                                        <p:strVal val="visible"/>
                                      </p:to>
                                    </p:set>
                                  </p:childTnLst>
                                </p:cTn>
                              </p:par>
                            </p:childTnLst>
                          </p:cTn>
                        </p:par>
                        <p:par>
                          <p:cTn id="50" fill="hold">
                            <p:stCondLst>
                              <p:cond delay="1000"/>
                            </p:stCondLst>
                            <p:childTnLst>
                              <p:par>
                                <p:cTn id="51" presetClass="entr" nodeType="afterEffect" presetSubtype="0" presetID="1" grpId="14" fill="hold">
                                  <p:stCondLst>
                                    <p:cond delay="0"/>
                                  </p:stCondLst>
                                  <p:iterate type="el" backwards="0">
                                    <p:tmAbs val="0"/>
                                  </p:iterate>
                                  <p:childTnLst>
                                    <p:set>
                                      <p:cBhvr>
                                        <p:cTn id="52" fill="hold"/>
                                        <p:tgtEl>
                                          <p:spTgt spid="249"/>
                                        </p:tgtEl>
                                        <p:attrNameLst>
                                          <p:attrName>style.visibility</p:attrName>
                                        </p:attrNameLst>
                                      </p:cBhvr>
                                      <p:to>
                                        <p:strVal val="visible"/>
                                      </p:to>
                                    </p:set>
                                  </p:childTnLst>
                                </p:cTn>
                              </p:par>
                            </p:childTnLst>
                          </p:cTn>
                        </p:par>
                        <p:par>
                          <p:cTn id="53" fill="hold">
                            <p:stCondLst>
                              <p:cond delay="1000"/>
                            </p:stCondLst>
                            <p:childTnLst>
                              <p:par>
                                <p:cTn id="54" presetClass="entr" nodeType="afterEffect" presetSubtype="0" presetID="1" grpId="15" fill="hold">
                                  <p:stCondLst>
                                    <p:cond delay="0"/>
                                  </p:stCondLst>
                                  <p:iterate type="el" backwards="0">
                                    <p:tmAbs val="0"/>
                                  </p:iterate>
                                  <p:childTnLst>
                                    <p:set>
                                      <p:cBhvr>
                                        <p:cTn id="55" fill="hold"/>
                                        <p:tgtEl>
                                          <p:spTgt spid="250"/>
                                        </p:tgtEl>
                                        <p:attrNameLst>
                                          <p:attrName>style.visibility</p:attrName>
                                        </p:attrNameLst>
                                      </p:cBhvr>
                                      <p:to>
                                        <p:strVal val="visible"/>
                                      </p:to>
                                    </p:set>
                                  </p:childTnLst>
                                </p:cTn>
                              </p:par>
                            </p:childTnLst>
                          </p:cTn>
                        </p:par>
                        <p:par>
                          <p:cTn id="56" fill="hold">
                            <p:stCondLst>
                              <p:cond delay="1000"/>
                            </p:stCondLst>
                            <p:childTnLst>
                              <p:par>
                                <p:cTn id="57" presetClass="entr" nodeType="afterEffect" presetSubtype="0" presetID="1" grpId="16" fill="hold">
                                  <p:stCondLst>
                                    <p:cond delay="0"/>
                                  </p:stCondLst>
                                  <p:iterate type="el" backwards="0">
                                    <p:tmAbs val="0"/>
                                  </p:iterate>
                                  <p:childTnLst>
                                    <p:set>
                                      <p:cBhvr>
                                        <p:cTn id="58" fill="hold"/>
                                        <p:tgtEl>
                                          <p:spTgt spid="251"/>
                                        </p:tgtEl>
                                        <p:attrNameLst>
                                          <p:attrName>style.visibility</p:attrName>
                                        </p:attrNameLst>
                                      </p:cBhvr>
                                      <p:to>
                                        <p:strVal val="visible"/>
                                      </p:to>
                                    </p:set>
                                  </p:childTnLst>
                                </p:cTn>
                              </p:par>
                            </p:childTnLst>
                          </p:cTn>
                        </p:par>
                        <p:par>
                          <p:cTn id="59" fill="hold">
                            <p:stCondLst>
                              <p:cond delay="1000"/>
                            </p:stCondLst>
                            <p:childTnLst>
                              <p:par>
                                <p:cTn id="60" presetClass="entr" nodeType="afterEffect" presetSubtype="0" presetID="1" grpId="17" fill="hold">
                                  <p:stCondLst>
                                    <p:cond delay="0"/>
                                  </p:stCondLst>
                                  <p:iterate type="el" backwards="0">
                                    <p:tmAbs val="0"/>
                                  </p:iterate>
                                  <p:childTnLst>
                                    <p:set>
                                      <p:cBhvr>
                                        <p:cTn id="61" fill="hold"/>
                                        <p:tgtEl>
                                          <p:spTgt spid="252"/>
                                        </p:tgtEl>
                                        <p:attrNameLst>
                                          <p:attrName>style.visibility</p:attrName>
                                        </p:attrNameLst>
                                      </p:cBhvr>
                                      <p:to>
                                        <p:strVal val="visible"/>
                                      </p:to>
                                    </p:set>
                                  </p:childTnLst>
                                </p:cTn>
                              </p:par>
                            </p:childTnLst>
                          </p:cTn>
                        </p:par>
                        <p:par>
                          <p:cTn id="62" fill="hold">
                            <p:stCondLst>
                              <p:cond delay="1000"/>
                            </p:stCondLst>
                            <p:childTnLst>
                              <p:par>
                                <p:cTn id="63" presetClass="entr" nodeType="afterEffect" presetSubtype="0" presetID="1" grpId="18" fill="hold">
                                  <p:stCondLst>
                                    <p:cond delay="0"/>
                                  </p:stCondLst>
                                  <p:iterate type="el" backwards="0">
                                    <p:tmAbs val="0"/>
                                  </p:iterate>
                                  <p:childTnLst>
                                    <p:set>
                                      <p:cBhvr>
                                        <p:cTn id="64" fill="hold"/>
                                        <p:tgtEl>
                                          <p:spTgt spid="2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mph" nodeType="clickEffect" presetID="9" grpId="19" fill="hold">
                                  <p:stCondLst>
                                    <p:cond delay="0"/>
                                  </p:stCondLst>
                                  <p:childTnLst>
                                    <p:set>
                                      <p:cBhvr>
                                        <p:cTn id="68" dur="indefinite" fill="hold"/>
                                        <p:tgtEl>
                                          <p:spTgt spid="248"/>
                                        </p:tgtEl>
                                        <p:attrNameLst>
                                          <p:attrName>style.opacity</p:attrName>
                                        </p:attrNameLst>
                                      </p:cBhvr>
                                      <p:to>
                                        <p:strVal val="0.50"/>
                                      </p:to>
                                    </p:set>
                                    <p:animEffect filter="image" prLst="opacity: 0.50; ">
                                      <p:cBhvr>
                                        <p:cTn id="69" dur="indefinite" fill="hold"/>
                                        <p:tgtEl>
                                          <p:spTgt spid="248"/>
                                        </p:tgtEl>
                                      </p:cBhvr>
                                    </p:animEffect>
                                  </p:childTnLst>
                                </p:cTn>
                              </p:par>
                            </p:childTnLst>
                          </p:cTn>
                        </p:par>
                        <p:par>
                          <p:cTn id="70" fill="hold">
                            <p:stCondLst>
                              <p:cond delay="0"/>
                            </p:stCondLst>
                            <p:childTnLst>
                              <p:par>
                                <p:cTn id="71" presetClass="emph" nodeType="withEffect" presetID="9" grpId="20" fill="hold">
                                  <p:stCondLst>
                                    <p:cond delay="0"/>
                                  </p:stCondLst>
                                  <p:childTnLst>
                                    <p:set>
                                      <p:cBhvr>
                                        <p:cTn id="72" dur="indefinite" fill="hold"/>
                                        <p:tgtEl>
                                          <p:spTgt spid="249"/>
                                        </p:tgtEl>
                                        <p:attrNameLst>
                                          <p:attrName>style.opacity</p:attrName>
                                        </p:attrNameLst>
                                      </p:cBhvr>
                                      <p:to>
                                        <p:strVal val="0.50"/>
                                      </p:to>
                                    </p:set>
                                    <p:animEffect filter="image" prLst="opacity: 0.50; ">
                                      <p:cBhvr>
                                        <p:cTn id="73" dur="indefinite" fill="hold"/>
                                        <p:tgtEl>
                                          <p:spTgt spid="249"/>
                                        </p:tgtEl>
                                      </p:cBhvr>
                                    </p:animEffect>
                                  </p:childTnLst>
                                </p:cTn>
                              </p:par>
                            </p:childTnLst>
                          </p:cTn>
                        </p:par>
                        <p:par>
                          <p:cTn id="74" fill="hold">
                            <p:stCondLst>
                              <p:cond delay="0"/>
                            </p:stCondLst>
                            <p:childTnLst>
                              <p:par>
                                <p:cTn id="75" presetClass="emph" nodeType="withEffect" presetID="9" grpId="21" fill="hold">
                                  <p:stCondLst>
                                    <p:cond delay="0"/>
                                  </p:stCondLst>
                                  <p:childTnLst>
                                    <p:set>
                                      <p:cBhvr>
                                        <p:cTn id="76" dur="indefinite" fill="hold"/>
                                        <p:tgtEl>
                                          <p:spTgt spid="250"/>
                                        </p:tgtEl>
                                        <p:attrNameLst>
                                          <p:attrName>style.opacity</p:attrName>
                                        </p:attrNameLst>
                                      </p:cBhvr>
                                      <p:to>
                                        <p:strVal val="0.50"/>
                                      </p:to>
                                    </p:set>
                                    <p:animEffect filter="image" prLst="opacity: 0.50; ">
                                      <p:cBhvr>
                                        <p:cTn id="77" dur="indefinite" fill="hold"/>
                                        <p:tgtEl>
                                          <p:spTgt spid="250"/>
                                        </p:tgtEl>
                                      </p:cBhvr>
                                    </p:animEffect>
                                  </p:childTnLst>
                                </p:cTn>
                              </p:par>
                            </p:childTnLst>
                          </p:cTn>
                        </p:par>
                        <p:par>
                          <p:cTn id="78" fill="hold">
                            <p:stCondLst>
                              <p:cond delay="0"/>
                            </p:stCondLst>
                            <p:childTnLst>
                              <p:par>
                                <p:cTn id="79" presetClass="emph" nodeType="withEffect" presetID="9" grpId="22" fill="hold">
                                  <p:stCondLst>
                                    <p:cond delay="0"/>
                                  </p:stCondLst>
                                  <p:childTnLst>
                                    <p:set>
                                      <p:cBhvr>
                                        <p:cTn id="80" dur="indefinite" fill="hold"/>
                                        <p:tgtEl>
                                          <p:spTgt spid="251"/>
                                        </p:tgtEl>
                                        <p:attrNameLst>
                                          <p:attrName>style.opacity</p:attrName>
                                        </p:attrNameLst>
                                      </p:cBhvr>
                                      <p:to>
                                        <p:strVal val="0.50"/>
                                      </p:to>
                                    </p:set>
                                    <p:animEffect filter="image" prLst="opacity: 0.50; ">
                                      <p:cBhvr>
                                        <p:cTn id="81" dur="indefinite" fill="hold"/>
                                        <p:tgtEl>
                                          <p:spTgt spid="251"/>
                                        </p:tgtEl>
                                      </p:cBhvr>
                                    </p:animEffect>
                                  </p:childTnLst>
                                </p:cTn>
                              </p:par>
                            </p:childTnLst>
                          </p:cTn>
                        </p:par>
                        <p:par>
                          <p:cTn id="82" fill="hold">
                            <p:stCondLst>
                              <p:cond delay="0"/>
                            </p:stCondLst>
                            <p:childTnLst>
                              <p:par>
                                <p:cTn id="83" presetClass="emph" nodeType="withEffect" presetID="9" grpId="23" fill="hold">
                                  <p:stCondLst>
                                    <p:cond delay="0"/>
                                  </p:stCondLst>
                                  <p:childTnLst>
                                    <p:set>
                                      <p:cBhvr>
                                        <p:cTn id="84" dur="indefinite" fill="hold"/>
                                        <p:tgtEl>
                                          <p:spTgt spid="252"/>
                                        </p:tgtEl>
                                        <p:attrNameLst>
                                          <p:attrName>style.opacity</p:attrName>
                                        </p:attrNameLst>
                                      </p:cBhvr>
                                      <p:to>
                                        <p:strVal val="0.50"/>
                                      </p:to>
                                    </p:set>
                                    <p:animEffect filter="image" prLst="opacity: 0.50; ">
                                      <p:cBhvr>
                                        <p:cTn id="85" dur="indefinite" fill="hold"/>
                                        <p:tgtEl>
                                          <p:spTgt spid="252"/>
                                        </p:tgtEl>
                                      </p:cBhvr>
                                    </p:animEffect>
                                  </p:childTnLst>
                                </p:cTn>
                              </p:par>
                            </p:childTnLst>
                          </p:cTn>
                        </p:par>
                        <p:par>
                          <p:cTn id="86" fill="hold">
                            <p:stCondLst>
                              <p:cond delay="0"/>
                            </p:stCondLst>
                            <p:childTnLst>
                              <p:par>
                                <p:cTn id="87" presetClass="emph" nodeType="withEffect" presetID="9" grpId="24" fill="hold">
                                  <p:stCondLst>
                                    <p:cond delay="0"/>
                                  </p:stCondLst>
                                  <p:childTnLst>
                                    <p:set>
                                      <p:cBhvr>
                                        <p:cTn id="88" dur="indefinite" fill="hold"/>
                                        <p:tgtEl>
                                          <p:spTgt spid="265"/>
                                        </p:tgtEl>
                                        <p:attrNameLst>
                                          <p:attrName>style.opacity</p:attrName>
                                        </p:attrNameLst>
                                      </p:cBhvr>
                                      <p:to>
                                        <p:strVal val="0.50"/>
                                      </p:to>
                                    </p:set>
                                    <p:animEffect filter="image" prLst="opacity: 0.50; ">
                                      <p:cBhvr>
                                        <p:cTn id="89" dur="indefinite" fill="hold"/>
                                        <p:tgtEl>
                                          <p:spTgt spid="265"/>
                                        </p:tgtEl>
                                      </p:cBhvr>
                                    </p:animEffect>
                                  </p:childTnLst>
                                </p:cTn>
                              </p:par>
                            </p:childTnLst>
                          </p:cTn>
                        </p:par>
                        <p:par>
                          <p:cTn id="90" fill="hold">
                            <p:stCondLst>
                              <p:cond delay="1000"/>
                            </p:stCondLst>
                            <p:childTnLst>
                              <p:par>
                                <p:cTn id="91" presetClass="entr" nodeType="afterEffect" presetSubtype="0" presetID="1" grpId="25" fill="hold">
                                  <p:stCondLst>
                                    <p:cond delay="0"/>
                                  </p:stCondLst>
                                  <p:iterate type="el" backwards="0">
                                    <p:tmAbs val="0"/>
                                  </p:iterate>
                                  <p:childTnLst>
                                    <p:set>
                                      <p:cBhvr>
                                        <p:cTn id="92" fill="hold"/>
                                        <p:tgtEl>
                                          <p:spTgt spid="253"/>
                                        </p:tgtEl>
                                        <p:attrNameLst>
                                          <p:attrName>style.visibility</p:attrName>
                                        </p:attrNameLst>
                                      </p:cBhvr>
                                      <p:to>
                                        <p:strVal val="visible"/>
                                      </p:to>
                                    </p:set>
                                  </p:childTnLst>
                                </p:cTn>
                              </p:par>
                            </p:childTnLst>
                          </p:cTn>
                        </p:par>
                        <p:par>
                          <p:cTn id="93" fill="hold">
                            <p:stCondLst>
                              <p:cond delay="1000"/>
                            </p:stCondLst>
                            <p:childTnLst>
                              <p:par>
                                <p:cTn id="94" presetClass="entr" nodeType="afterEffect" presetSubtype="0" presetID="1" grpId="26" fill="hold">
                                  <p:stCondLst>
                                    <p:cond delay="0"/>
                                  </p:stCondLst>
                                  <p:iterate type="el" backwards="0">
                                    <p:tmAbs val="0"/>
                                  </p:iterate>
                                  <p:childTnLst>
                                    <p:set>
                                      <p:cBhvr>
                                        <p:cTn id="95" fill="hold"/>
                                        <p:tgtEl>
                                          <p:spTgt spid="254"/>
                                        </p:tgtEl>
                                        <p:attrNameLst>
                                          <p:attrName>style.visibility</p:attrName>
                                        </p:attrNameLst>
                                      </p:cBhvr>
                                      <p:to>
                                        <p:strVal val="visible"/>
                                      </p:to>
                                    </p:set>
                                  </p:childTnLst>
                                </p:cTn>
                              </p:par>
                            </p:childTnLst>
                          </p:cTn>
                        </p:par>
                        <p:par>
                          <p:cTn id="96" fill="hold">
                            <p:stCondLst>
                              <p:cond delay="1000"/>
                            </p:stCondLst>
                            <p:childTnLst>
                              <p:par>
                                <p:cTn id="97" presetClass="entr" nodeType="afterEffect" presetSubtype="0" presetID="1" grpId="27" fill="hold">
                                  <p:stCondLst>
                                    <p:cond delay="0"/>
                                  </p:stCondLst>
                                  <p:iterate type="el" backwards="0">
                                    <p:tmAbs val="0"/>
                                  </p:iterate>
                                  <p:childTnLst>
                                    <p:set>
                                      <p:cBhvr>
                                        <p:cTn id="98" fill="hold"/>
                                        <p:tgtEl>
                                          <p:spTgt spid="255"/>
                                        </p:tgtEl>
                                        <p:attrNameLst>
                                          <p:attrName>style.visibility</p:attrName>
                                        </p:attrNameLst>
                                      </p:cBhvr>
                                      <p:to>
                                        <p:strVal val="visible"/>
                                      </p:to>
                                    </p:set>
                                  </p:childTnLst>
                                </p:cTn>
                              </p:par>
                            </p:childTnLst>
                          </p:cTn>
                        </p:par>
                        <p:par>
                          <p:cTn id="99" fill="hold">
                            <p:stCondLst>
                              <p:cond delay="1000"/>
                            </p:stCondLst>
                            <p:childTnLst>
                              <p:par>
                                <p:cTn id="100" presetClass="entr" nodeType="afterEffect" presetSubtype="0" presetID="1" grpId="28" fill="hold">
                                  <p:stCondLst>
                                    <p:cond delay="0"/>
                                  </p:stCondLst>
                                  <p:iterate type="el" backwards="0">
                                    <p:tmAbs val="0"/>
                                  </p:iterate>
                                  <p:childTnLst>
                                    <p:set>
                                      <p:cBhvr>
                                        <p:cTn id="101" fill="hold"/>
                                        <p:tgtEl>
                                          <p:spTgt spid="256"/>
                                        </p:tgtEl>
                                        <p:attrNameLst>
                                          <p:attrName>style.visibility</p:attrName>
                                        </p:attrNameLst>
                                      </p:cBhvr>
                                      <p:to>
                                        <p:strVal val="visible"/>
                                      </p:to>
                                    </p:set>
                                  </p:childTnLst>
                                </p:cTn>
                              </p:par>
                            </p:childTnLst>
                          </p:cTn>
                        </p:par>
                        <p:par>
                          <p:cTn id="102" fill="hold">
                            <p:stCondLst>
                              <p:cond delay="1000"/>
                            </p:stCondLst>
                            <p:childTnLst>
                              <p:par>
                                <p:cTn id="103" presetClass="entr" nodeType="afterEffect" presetSubtype="0" presetID="1" grpId="29" fill="hold">
                                  <p:stCondLst>
                                    <p:cond delay="0"/>
                                  </p:stCondLst>
                                  <p:iterate type="el" backwards="0">
                                    <p:tmAbs val="0"/>
                                  </p:iterate>
                                  <p:childTnLst>
                                    <p:set>
                                      <p:cBhvr>
                                        <p:cTn id="104" fill="hold"/>
                                        <p:tgtEl>
                                          <p:spTgt spid="257"/>
                                        </p:tgtEl>
                                        <p:attrNameLst>
                                          <p:attrName>style.visibility</p:attrName>
                                        </p:attrNameLst>
                                      </p:cBhvr>
                                      <p:to>
                                        <p:strVal val="visible"/>
                                      </p:to>
                                    </p:set>
                                  </p:childTnLst>
                                </p:cTn>
                              </p:par>
                            </p:childTnLst>
                          </p:cTn>
                        </p:par>
                        <p:par>
                          <p:cTn id="105" fill="hold">
                            <p:stCondLst>
                              <p:cond delay="1000"/>
                            </p:stCondLst>
                            <p:childTnLst>
                              <p:par>
                                <p:cTn id="106" presetClass="entr" nodeType="afterEffect" presetSubtype="0" presetID="1" grpId="30" fill="hold">
                                  <p:stCondLst>
                                    <p:cond delay="0"/>
                                  </p:stCondLst>
                                  <p:iterate type="el" backwards="0">
                                    <p:tmAbs val="0"/>
                                  </p:iterate>
                                  <p:childTnLst>
                                    <p:set>
                                      <p:cBhvr>
                                        <p:cTn id="107" fill="hold"/>
                                        <p:tgtEl>
                                          <p:spTgt spid="26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Class="emph" nodeType="clickEffect" presetID="9" grpId="31" fill="hold">
                                  <p:stCondLst>
                                    <p:cond delay="0"/>
                                  </p:stCondLst>
                                  <p:childTnLst>
                                    <p:set>
                                      <p:cBhvr>
                                        <p:cTn id="111" dur="indefinite" fill="hold"/>
                                        <p:tgtEl>
                                          <p:spTgt spid="253"/>
                                        </p:tgtEl>
                                        <p:attrNameLst>
                                          <p:attrName>style.opacity</p:attrName>
                                        </p:attrNameLst>
                                      </p:cBhvr>
                                      <p:to>
                                        <p:strVal val="0.50"/>
                                      </p:to>
                                    </p:set>
                                    <p:animEffect filter="image" prLst="opacity: 0.50; ">
                                      <p:cBhvr>
                                        <p:cTn id="112" dur="indefinite" fill="hold"/>
                                        <p:tgtEl>
                                          <p:spTgt spid="253"/>
                                        </p:tgtEl>
                                      </p:cBhvr>
                                    </p:animEffect>
                                  </p:childTnLst>
                                </p:cTn>
                              </p:par>
                            </p:childTnLst>
                          </p:cTn>
                        </p:par>
                        <p:par>
                          <p:cTn id="113" fill="hold">
                            <p:stCondLst>
                              <p:cond delay="0"/>
                            </p:stCondLst>
                            <p:childTnLst>
                              <p:par>
                                <p:cTn id="114" presetClass="emph" nodeType="withEffect" presetID="9" grpId="32" fill="hold">
                                  <p:stCondLst>
                                    <p:cond delay="0"/>
                                  </p:stCondLst>
                                  <p:childTnLst>
                                    <p:set>
                                      <p:cBhvr>
                                        <p:cTn id="115" dur="indefinite" fill="hold"/>
                                        <p:tgtEl>
                                          <p:spTgt spid="254"/>
                                        </p:tgtEl>
                                        <p:attrNameLst>
                                          <p:attrName>style.opacity</p:attrName>
                                        </p:attrNameLst>
                                      </p:cBhvr>
                                      <p:to>
                                        <p:strVal val="0.50"/>
                                      </p:to>
                                    </p:set>
                                    <p:animEffect filter="image" prLst="opacity: 0.50; ">
                                      <p:cBhvr>
                                        <p:cTn id="116" dur="indefinite" fill="hold"/>
                                        <p:tgtEl>
                                          <p:spTgt spid="254"/>
                                        </p:tgtEl>
                                      </p:cBhvr>
                                    </p:animEffect>
                                  </p:childTnLst>
                                </p:cTn>
                              </p:par>
                            </p:childTnLst>
                          </p:cTn>
                        </p:par>
                        <p:par>
                          <p:cTn id="117" fill="hold">
                            <p:stCondLst>
                              <p:cond delay="0"/>
                            </p:stCondLst>
                            <p:childTnLst>
                              <p:par>
                                <p:cTn id="118" presetClass="emph" nodeType="withEffect" presetID="9" grpId="33" fill="hold">
                                  <p:stCondLst>
                                    <p:cond delay="0"/>
                                  </p:stCondLst>
                                  <p:childTnLst>
                                    <p:set>
                                      <p:cBhvr>
                                        <p:cTn id="119" dur="indefinite" fill="hold"/>
                                        <p:tgtEl>
                                          <p:spTgt spid="255"/>
                                        </p:tgtEl>
                                        <p:attrNameLst>
                                          <p:attrName>style.opacity</p:attrName>
                                        </p:attrNameLst>
                                      </p:cBhvr>
                                      <p:to>
                                        <p:strVal val="0.50"/>
                                      </p:to>
                                    </p:set>
                                    <p:animEffect filter="image" prLst="opacity: 0.50; ">
                                      <p:cBhvr>
                                        <p:cTn id="120" dur="indefinite" fill="hold"/>
                                        <p:tgtEl>
                                          <p:spTgt spid="255"/>
                                        </p:tgtEl>
                                      </p:cBhvr>
                                    </p:animEffect>
                                  </p:childTnLst>
                                </p:cTn>
                              </p:par>
                            </p:childTnLst>
                          </p:cTn>
                        </p:par>
                        <p:par>
                          <p:cTn id="121" fill="hold">
                            <p:stCondLst>
                              <p:cond delay="0"/>
                            </p:stCondLst>
                            <p:childTnLst>
                              <p:par>
                                <p:cTn id="122" presetClass="emph" nodeType="withEffect" presetID="9" grpId="34" fill="hold">
                                  <p:stCondLst>
                                    <p:cond delay="0"/>
                                  </p:stCondLst>
                                  <p:childTnLst>
                                    <p:set>
                                      <p:cBhvr>
                                        <p:cTn id="123" dur="indefinite" fill="hold"/>
                                        <p:tgtEl>
                                          <p:spTgt spid="256"/>
                                        </p:tgtEl>
                                        <p:attrNameLst>
                                          <p:attrName>style.opacity</p:attrName>
                                        </p:attrNameLst>
                                      </p:cBhvr>
                                      <p:to>
                                        <p:strVal val="0.50"/>
                                      </p:to>
                                    </p:set>
                                    <p:animEffect filter="image" prLst="opacity: 0.50; ">
                                      <p:cBhvr>
                                        <p:cTn id="124" dur="indefinite" fill="hold"/>
                                        <p:tgtEl>
                                          <p:spTgt spid="256"/>
                                        </p:tgtEl>
                                      </p:cBhvr>
                                    </p:animEffect>
                                  </p:childTnLst>
                                </p:cTn>
                              </p:par>
                            </p:childTnLst>
                          </p:cTn>
                        </p:par>
                        <p:par>
                          <p:cTn id="125" fill="hold">
                            <p:stCondLst>
                              <p:cond delay="0"/>
                            </p:stCondLst>
                            <p:childTnLst>
                              <p:par>
                                <p:cTn id="126" presetClass="emph" nodeType="withEffect" presetID="9" grpId="35" fill="hold">
                                  <p:stCondLst>
                                    <p:cond delay="0"/>
                                  </p:stCondLst>
                                  <p:childTnLst>
                                    <p:set>
                                      <p:cBhvr>
                                        <p:cTn id="127" dur="indefinite" fill="hold"/>
                                        <p:tgtEl>
                                          <p:spTgt spid="257"/>
                                        </p:tgtEl>
                                        <p:attrNameLst>
                                          <p:attrName>style.opacity</p:attrName>
                                        </p:attrNameLst>
                                      </p:cBhvr>
                                      <p:to>
                                        <p:strVal val="0.50"/>
                                      </p:to>
                                    </p:set>
                                    <p:animEffect filter="image" prLst="opacity: 0.50; ">
                                      <p:cBhvr>
                                        <p:cTn id="128" dur="indefinite" fill="hold"/>
                                        <p:tgtEl>
                                          <p:spTgt spid="257"/>
                                        </p:tgtEl>
                                      </p:cBhvr>
                                    </p:animEffect>
                                  </p:childTnLst>
                                </p:cTn>
                              </p:par>
                            </p:childTnLst>
                          </p:cTn>
                        </p:par>
                        <p:par>
                          <p:cTn id="129" fill="hold">
                            <p:stCondLst>
                              <p:cond delay="0"/>
                            </p:stCondLst>
                            <p:childTnLst>
                              <p:par>
                                <p:cTn id="130" presetClass="emph" nodeType="withEffect" presetID="9" grpId="36" fill="hold">
                                  <p:stCondLst>
                                    <p:cond delay="0"/>
                                  </p:stCondLst>
                                  <p:childTnLst>
                                    <p:set>
                                      <p:cBhvr>
                                        <p:cTn id="131" dur="indefinite" fill="hold"/>
                                        <p:tgtEl>
                                          <p:spTgt spid="266"/>
                                        </p:tgtEl>
                                        <p:attrNameLst>
                                          <p:attrName>style.opacity</p:attrName>
                                        </p:attrNameLst>
                                      </p:cBhvr>
                                      <p:to>
                                        <p:strVal val="0.50"/>
                                      </p:to>
                                    </p:set>
                                    <p:animEffect filter="image" prLst="opacity: 0.50; ">
                                      <p:cBhvr>
                                        <p:cTn id="132" dur="indefinite" fill="hold"/>
                                        <p:tgtEl>
                                          <p:spTgt spid="266"/>
                                        </p:tgtEl>
                                      </p:cBhvr>
                                    </p:animEffect>
                                  </p:childTnLst>
                                </p:cTn>
                              </p:par>
                            </p:childTnLst>
                          </p:cTn>
                        </p:par>
                        <p:par>
                          <p:cTn id="133" fill="hold">
                            <p:stCondLst>
                              <p:cond delay="1000"/>
                            </p:stCondLst>
                            <p:childTnLst>
                              <p:par>
                                <p:cTn id="134" presetClass="entr" nodeType="afterEffect" presetSubtype="0" presetID="1" grpId="37" fill="hold">
                                  <p:stCondLst>
                                    <p:cond delay="0"/>
                                  </p:stCondLst>
                                  <p:iterate type="el" backwards="0">
                                    <p:tmAbs val="0"/>
                                  </p:iterate>
                                  <p:childTnLst>
                                    <p:set>
                                      <p:cBhvr>
                                        <p:cTn id="135" fill="hold"/>
                                        <p:tgtEl>
                                          <p:spTgt spid="258"/>
                                        </p:tgtEl>
                                        <p:attrNameLst>
                                          <p:attrName>style.visibility</p:attrName>
                                        </p:attrNameLst>
                                      </p:cBhvr>
                                      <p:to>
                                        <p:strVal val="visible"/>
                                      </p:to>
                                    </p:set>
                                  </p:childTnLst>
                                </p:cTn>
                              </p:par>
                            </p:childTnLst>
                          </p:cTn>
                        </p:par>
                        <p:par>
                          <p:cTn id="136" fill="hold">
                            <p:stCondLst>
                              <p:cond delay="1000"/>
                            </p:stCondLst>
                            <p:childTnLst>
                              <p:par>
                                <p:cTn id="137" presetClass="entr" nodeType="afterEffect" presetSubtype="0" presetID="1" grpId="38" fill="hold">
                                  <p:stCondLst>
                                    <p:cond delay="0"/>
                                  </p:stCondLst>
                                  <p:iterate type="el" backwards="0">
                                    <p:tmAbs val="0"/>
                                  </p:iterate>
                                  <p:childTnLst>
                                    <p:set>
                                      <p:cBhvr>
                                        <p:cTn id="138" fill="hold"/>
                                        <p:tgtEl>
                                          <p:spTgt spid="259"/>
                                        </p:tgtEl>
                                        <p:attrNameLst>
                                          <p:attrName>style.visibility</p:attrName>
                                        </p:attrNameLst>
                                      </p:cBhvr>
                                      <p:to>
                                        <p:strVal val="visible"/>
                                      </p:to>
                                    </p:set>
                                  </p:childTnLst>
                                </p:cTn>
                              </p:par>
                            </p:childTnLst>
                          </p:cTn>
                        </p:par>
                        <p:par>
                          <p:cTn id="139" fill="hold">
                            <p:stCondLst>
                              <p:cond delay="1000"/>
                            </p:stCondLst>
                            <p:childTnLst>
                              <p:par>
                                <p:cTn id="140" presetClass="entr" nodeType="afterEffect" presetSubtype="0" presetID="1" grpId="39" fill="hold">
                                  <p:stCondLst>
                                    <p:cond delay="0"/>
                                  </p:stCondLst>
                                  <p:iterate type="el" backwards="0">
                                    <p:tmAbs val="0"/>
                                  </p:iterate>
                                  <p:childTnLst>
                                    <p:set>
                                      <p:cBhvr>
                                        <p:cTn id="141" fill="hold"/>
                                        <p:tgtEl>
                                          <p:spTgt spid="260"/>
                                        </p:tgtEl>
                                        <p:attrNameLst>
                                          <p:attrName>style.visibility</p:attrName>
                                        </p:attrNameLst>
                                      </p:cBhvr>
                                      <p:to>
                                        <p:strVal val="visible"/>
                                      </p:to>
                                    </p:set>
                                  </p:childTnLst>
                                </p:cTn>
                              </p:par>
                            </p:childTnLst>
                          </p:cTn>
                        </p:par>
                        <p:par>
                          <p:cTn id="142" fill="hold">
                            <p:stCondLst>
                              <p:cond delay="1000"/>
                            </p:stCondLst>
                            <p:childTnLst>
                              <p:par>
                                <p:cTn id="143" presetClass="entr" nodeType="afterEffect" presetSubtype="0" presetID="1" grpId="40" fill="hold">
                                  <p:stCondLst>
                                    <p:cond delay="0"/>
                                  </p:stCondLst>
                                  <p:iterate type="el" backwards="0">
                                    <p:tmAbs val="0"/>
                                  </p:iterate>
                                  <p:childTnLst>
                                    <p:set>
                                      <p:cBhvr>
                                        <p:cTn id="144" fill="hold"/>
                                        <p:tgtEl>
                                          <p:spTgt spid="261"/>
                                        </p:tgtEl>
                                        <p:attrNameLst>
                                          <p:attrName>style.visibility</p:attrName>
                                        </p:attrNameLst>
                                      </p:cBhvr>
                                      <p:to>
                                        <p:strVal val="visible"/>
                                      </p:to>
                                    </p:set>
                                  </p:childTnLst>
                                </p:cTn>
                              </p:par>
                            </p:childTnLst>
                          </p:cTn>
                        </p:par>
                        <p:par>
                          <p:cTn id="145" fill="hold">
                            <p:stCondLst>
                              <p:cond delay="1000"/>
                            </p:stCondLst>
                            <p:childTnLst>
                              <p:par>
                                <p:cTn id="146" presetClass="entr" nodeType="afterEffect" presetSubtype="0" presetID="1" grpId="41" fill="hold">
                                  <p:stCondLst>
                                    <p:cond delay="0"/>
                                  </p:stCondLst>
                                  <p:iterate type="el" backwards="0">
                                    <p:tmAbs val="0"/>
                                  </p:iterate>
                                  <p:childTnLst>
                                    <p:set>
                                      <p:cBhvr>
                                        <p:cTn id="147" fill="hold"/>
                                        <p:tgtEl>
                                          <p:spTgt spid="262"/>
                                        </p:tgtEl>
                                        <p:attrNameLst>
                                          <p:attrName>style.visibility</p:attrName>
                                        </p:attrNameLst>
                                      </p:cBhvr>
                                      <p:to>
                                        <p:strVal val="visible"/>
                                      </p:to>
                                    </p:set>
                                  </p:childTnLst>
                                </p:cTn>
                              </p:par>
                            </p:childTnLst>
                          </p:cTn>
                        </p:par>
                        <p:par>
                          <p:cTn id="148" fill="hold">
                            <p:stCondLst>
                              <p:cond delay="1000"/>
                            </p:stCondLst>
                            <p:childTnLst>
                              <p:par>
                                <p:cTn id="149" presetClass="entr" nodeType="afterEffect" presetSubtype="0" presetID="1" grpId="42" fill="hold">
                                  <p:stCondLst>
                                    <p:cond delay="0"/>
                                  </p:stCondLst>
                                  <p:iterate type="el" backwards="0">
                                    <p:tmAbs val="0"/>
                                  </p:iterate>
                                  <p:childTnLst>
                                    <p:set>
                                      <p:cBhvr>
                                        <p:cTn id="150" fill="hold"/>
                                        <p:tgtEl>
                                          <p:spTgt spid="2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5" grpId="5"/>
      <p:bldP build="whole" bldLvl="1" animBg="1" rev="0" advAuto="0" spid="253" grpId="25"/>
      <p:bldP build="whole" bldLvl="1" animBg="1" rev="0" advAuto="0" spid="249" grpId="14"/>
      <p:bldP build="whole" bldLvl="1" animBg="1" rev="0" advAuto="0" spid="258" grpId="37"/>
      <p:bldP build="whole" bldLvl="1" animBg="1" rev="0" advAuto="0" spid="245" grpId="9"/>
      <p:bldP build="whole" bldLvl="1" animBg="1" rev="0" advAuto="0" spid="261" grpId="40"/>
      <p:bldP build="whole" bldLvl="1" animBg="1" rev="0" advAuto="0" spid="253" grpId="31"/>
      <p:bldP build="whole" bldLvl="1" animBg="1" rev="0" advAuto="0" spid="267" grpId="42"/>
      <p:bldP build="whole" bldLvl="1" animBg="1" rev="0" advAuto="0" spid="249" grpId="20"/>
      <p:bldP build="whole" bldLvl="1" animBg="1" rev="0" advAuto="0" spid="250" grpId="15"/>
      <p:bldP build="whole" bldLvl="1" animBg="1" rev="0" advAuto="0" spid="259" grpId="38"/>
      <p:bldP build="whole" bldLvl="1" animBg="1" rev="0" advAuto="0" spid="251" grpId="16"/>
      <p:bldP build="whole" bldLvl="1" animBg="1" rev="0" advAuto="0" spid="250" grpId="21"/>
      <p:bldP build="whole" bldLvl="1" animBg="1" rev="0" advAuto="0" spid="246" grpId="1"/>
      <p:bldP build="whole" bldLvl="1" animBg="1" rev="0" advAuto="0" spid="252" grpId="17"/>
      <p:bldP build="whole" bldLvl="1" animBg="1" rev="0" advAuto="0" spid="251" grpId="22"/>
      <p:bldP build="whole" bldLvl="1" animBg="1" rev="0" advAuto="0" spid="252" grpId="23"/>
      <p:bldP build="whole" bldLvl="1" animBg="1" rev="0" advAuto="0" spid="246" grpId="10"/>
      <p:bldP build="whole" bldLvl="1" animBg="1" rev="0" advAuto="0" spid="257" grpId="29"/>
      <p:bldP build="whole" bldLvl="1" animBg="1" rev="0" advAuto="0" spid="255" grpId="27"/>
      <p:bldP build="whole" bldLvl="1" animBg="1" rev="0" advAuto="0" spid="256" grpId="28"/>
      <p:bldP build="whole" bldLvl="1" animBg="1" rev="0" advAuto="0" spid="255" grpId="33"/>
      <p:bldP build="whole" bldLvl="1" animBg="1" rev="0" advAuto="0" spid="257" grpId="35"/>
      <p:bldP build="whole" bldLvl="1" animBg="1" rev="0" advAuto="0" spid="256" grpId="34"/>
      <p:bldP build="whole" bldLvl="1" animBg="1" rev="0" advAuto="0" spid="254" grpId="26"/>
      <p:bldP build="whole" bldLvl="1" animBg="1" rev="0" advAuto="0" spid="243" grpId="3"/>
      <p:bldP build="whole" bldLvl="1" animBg="1" rev="0" advAuto="0" spid="243" grpId="7"/>
      <p:bldP build="whole" bldLvl="1" animBg="1" rev="0" advAuto="0" spid="254" grpId="32"/>
      <p:bldP build="whole" bldLvl="1" animBg="1" rev="0" advAuto="0" spid="260" grpId="39"/>
      <p:bldP build="whole" bldLvl="1" animBg="1" rev="0" advAuto="0" spid="244" grpId="2"/>
      <p:bldP build="whole" bldLvl="1" animBg="1" rev="0" advAuto="0" spid="265" grpId="18"/>
      <p:bldP build="whole" bldLvl="1" animBg="1" rev="0" advAuto="0" spid="248" grpId="13"/>
      <p:bldP build="whole" bldLvl="1" animBg="1" rev="0" advAuto="0" spid="244" grpId="8"/>
      <p:bldP build="whole" bldLvl="1" animBg="1" rev="0" advAuto="0" spid="266" grpId="30"/>
      <p:bldP build="whole" bldLvl="1" animBg="1" rev="0" advAuto="0" spid="264" grpId="6"/>
      <p:bldP build="whole" bldLvl="1" animBg="1" rev="0" advAuto="0" spid="248" grpId="19"/>
      <p:bldP build="whole" bldLvl="1" animBg="1" rev="0" advAuto="0" spid="265" grpId="24"/>
      <p:bldP build="whole" bldLvl="1" animBg="1" rev="0" advAuto="0" spid="262" grpId="41"/>
      <p:bldP build="whole" bldLvl="1" animBg="1" rev="0" advAuto="0" spid="264" grpId="12"/>
      <p:bldP build="whole" bldLvl="1" animBg="1" rev="0" advAuto="0" spid="247" grpId="4"/>
      <p:bldP build="whole" bldLvl="1" animBg="1" rev="0" advAuto="0" spid="266" grpId="36"/>
      <p:bldP build="whole" bldLvl="1" animBg="1" rev="0" advAuto="0" spid="247" grpId="1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Title 1"/>
          <p:cNvSpPr txBox="1"/>
          <p:nvPr>
            <p:ph type="title"/>
          </p:nvPr>
        </p:nvSpPr>
        <p:spPr>
          <a:prstGeom prst="rect">
            <a:avLst/>
          </a:prstGeom>
        </p:spPr>
        <p:txBody>
          <a:bodyPr/>
          <a:lstStyle/>
          <a:p>
            <a:pPr/>
            <a:r>
              <a:t>Data Subject Rights</a:t>
            </a:r>
          </a:p>
        </p:txBody>
      </p:sp>
      <p:sp>
        <p:nvSpPr>
          <p:cNvPr id="272" name="to be informed (Privacy notice)…"/>
          <p:cNvSpPr txBox="1"/>
          <p:nvPr/>
        </p:nvSpPr>
        <p:spPr>
          <a:xfrm>
            <a:off x="5309475" y="1166422"/>
            <a:ext cx="7323185" cy="50419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to be informed (Privacy notice)</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of access</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to rectification</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to erasure</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to restrict processing</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to data portability</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object</a:t>
            </a:r>
          </a:p>
          <a:p>
            <a:pPr marL="228600" indent="-228600">
              <a:lnSpc>
                <a:spcPct val="90000"/>
              </a:lnSpc>
              <a:spcBef>
                <a:spcPts val="1000"/>
              </a:spcBef>
              <a:buSzPct val="100000"/>
              <a:buFont typeface="Arial"/>
              <a:buChar char="•"/>
              <a:defRPr sz="3200">
                <a:solidFill>
                  <a:srgbClr val="0C475E"/>
                </a:solidFill>
                <a:latin typeface="Montserrat Regular"/>
                <a:ea typeface="Montserrat Regular"/>
                <a:cs typeface="Montserrat Regular"/>
                <a:sym typeface="Montserrat Regular"/>
              </a:defRPr>
            </a:pPr>
            <a:r>
              <a:t>not to be subject to automated decision making and profiling</a:t>
            </a:r>
          </a:p>
        </p:txBody>
      </p:sp>
      <p:pic>
        <p:nvPicPr>
          <p:cNvPr id="273" name="IMG_Our_GDPR_Journey_11_Rights.png" descr="IMG_Our_GDPR_Journey_11_Rights.png"/>
          <p:cNvPicPr>
            <a:picLocks noChangeAspect="1"/>
          </p:cNvPicPr>
          <p:nvPr/>
        </p:nvPicPr>
        <p:blipFill>
          <a:blip r:embed="rId3">
            <a:extLst/>
          </a:blip>
          <a:stretch>
            <a:fillRect/>
          </a:stretch>
        </p:blipFill>
        <p:spPr>
          <a:xfrm>
            <a:off x="73766" y="1166422"/>
            <a:ext cx="5131369" cy="513136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What is a Privacy Notice?"/>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What is a Privacy Notice?</a:t>
            </a:r>
          </a:p>
        </p:txBody>
      </p:sp>
      <p:sp>
        <p:nvSpPr>
          <p:cNvPr id="278" name="Individuals have the right to be informed about the use of their personal data. Specifically,"/>
          <p:cNvSpPr txBox="1"/>
          <p:nvPr/>
        </p:nvSpPr>
        <p:spPr>
          <a:xfrm>
            <a:off x="398417" y="972292"/>
            <a:ext cx="11395166" cy="154034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nSpc>
                <a:spcPct val="120000"/>
              </a:lnSpc>
              <a:spcBef>
                <a:spcPts val="1000"/>
              </a:spcBef>
              <a:defRPr sz="3500">
                <a:solidFill>
                  <a:srgbClr val="0C475E"/>
                </a:solidFill>
                <a:latin typeface="Montserrat Regular"/>
                <a:ea typeface="Montserrat Regular"/>
                <a:cs typeface="Montserrat Regular"/>
                <a:sym typeface="Montserrat Regular"/>
              </a:defRPr>
            </a:lvl1pPr>
          </a:lstStyle>
          <a:p>
            <a:pPr/>
            <a:r>
              <a:t>Individuals have the right to be informed about the use of their personal data. Specifically,</a:t>
            </a:r>
          </a:p>
        </p:txBody>
      </p:sp>
      <p:sp>
        <p:nvSpPr>
          <p:cNvPr id="279" name="The purposes for processing their data…"/>
          <p:cNvSpPr txBox="1"/>
          <p:nvPr>
            <p:ph type="body" idx="1"/>
          </p:nvPr>
        </p:nvSpPr>
        <p:spPr>
          <a:xfrm>
            <a:off x="439100" y="2488133"/>
            <a:ext cx="10260837" cy="3722107"/>
          </a:xfrm>
          <a:prstGeom prst="rect">
            <a:avLst/>
          </a:prstGeom>
        </p:spPr>
        <p:txBody>
          <a:bodyPr/>
          <a:lstStyle/>
          <a:p>
            <a:pPr marL="224028" indent="-224028" defTabSz="896111">
              <a:lnSpc>
                <a:spcPct val="120000"/>
              </a:lnSpc>
              <a:spcBef>
                <a:spcPts val="900"/>
              </a:spcBef>
              <a:defRPr sz="3430">
                <a:latin typeface="Montserrat Regular"/>
                <a:ea typeface="Montserrat Regular"/>
                <a:cs typeface="Montserrat Regular"/>
                <a:sym typeface="Montserrat Regular"/>
              </a:defRPr>
            </a:pPr>
            <a:r>
              <a:t>The purposes for processing their data</a:t>
            </a:r>
          </a:p>
          <a:p>
            <a:pPr marL="224028" indent="-224028" defTabSz="896111">
              <a:lnSpc>
                <a:spcPct val="120000"/>
              </a:lnSpc>
              <a:spcBef>
                <a:spcPts val="900"/>
              </a:spcBef>
              <a:defRPr sz="3430">
                <a:latin typeface="Montserrat Regular"/>
                <a:ea typeface="Montserrat Regular"/>
                <a:cs typeface="Montserrat Regular"/>
                <a:sym typeface="Montserrat Regular"/>
              </a:defRPr>
            </a:pPr>
            <a:r>
              <a:t>Your retention periods for that personal data</a:t>
            </a:r>
          </a:p>
          <a:p>
            <a:pPr marL="224028" indent="-224028" defTabSz="896111">
              <a:lnSpc>
                <a:spcPct val="120000"/>
              </a:lnSpc>
              <a:spcBef>
                <a:spcPts val="900"/>
              </a:spcBef>
              <a:defRPr sz="3430">
                <a:latin typeface="Montserrat Regular"/>
                <a:ea typeface="Montserrat Regular"/>
                <a:cs typeface="Montserrat Regular"/>
                <a:sym typeface="Montserrat Regular"/>
              </a:defRPr>
            </a:pPr>
            <a:r>
              <a:t>With whom it will be shared</a:t>
            </a:r>
          </a:p>
          <a:p>
            <a:pPr marL="224028" indent="-224028" defTabSz="896111">
              <a:lnSpc>
                <a:spcPct val="120000"/>
              </a:lnSpc>
              <a:spcBef>
                <a:spcPts val="900"/>
              </a:spcBef>
              <a:defRPr sz="3430">
                <a:latin typeface="Montserrat Regular"/>
                <a:ea typeface="Montserrat Regular"/>
                <a:cs typeface="Montserrat Regular"/>
                <a:sym typeface="Montserrat Regular"/>
              </a:defRPr>
            </a:pPr>
            <a:r>
              <a:t>How you process the data</a:t>
            </a:r>
          </a:p>
          <a:p>
            <a:pPr marL="224028" indent="-224028" defTabSz="896111">
              <a:lnSpc>
                <a:spcPct val="120000"/>
              </a:lnSpc>
              <a:spcBef>
                <a:spcPts val="900"/>
              </a:spcBef>
              <a:defRPr sz="3430">
                <a:latin typeface="Montserrat Regular"/>
                <a:ea typeface="Montserrat Regular"/>
                <a:cs typeface="Montserrat Regular"/>
                <a:sym typeface="Montserrat Regular"/>
              </a:defRPr>
            </a:pPr>
            <a:r>
              <a:t>The rights of the data subject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What do we need to do?"/>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What do we need to do?</a:t>
            </a:r>
          </a:p>
        </p:txBody>
      </p:sp>
      <p:sp>
        <p:nvSpPr>
          <p:cNvPr id="284" name="Know our data…"/>
          <p:cNvSpPr txBox="1"/>
          <p:nvPr>
            <p:ph type="body" sz="half" idx="1"/>
          </p:nvPr>
        </p:nvSpPr>
        <p:spPr>
          <a:xfrm>
            <a:off x="520700" y="1163706"/>
            <a:ext cx="4780073" cy="5369207"/>
          </a:xfrm>
          <a:prstGeom prst="rect">
            <a:avLst/>
          </a:prstGeom>
        </p:spPr>
        <p:txBody>
          <a:bodyPr/>
          <a:lstStyle/>
          <a:p>
            <a:pPr marL="228600" indent="-228600">
              <a:lnSpc>
                <a:spcPct val="120000"/>
              </a:lnSpc>
              <a:defRPr sz="3500">
                <a:latin typeface="Montserrat Regular"/>
                <a:ea typeface="Montserrat Regular"/>
                <a:cs typeface="Montserrat Regular"/>
                <a:sym typeface="Montserrat Regular"/>
              </a:defRPr>
            </a:pPr>
            <a:r>
              <a:t>Know our data</a:t>
            </a:r>
          </a:p>
          <a:p>
            <a:pPr marL="228600" indent="-228600">
              <a:lnSpc>
                <a:spcPct val="120000"/>
              </a:lnSpc>
              <a:defRPr sz="3500">
                <a:latin typeface="Montserrat Regular"/>
                <a:ea typeface="Montserrat Regular"/>
                <a:cs typeface="Montserrat Regular"/>
                <a:sym typeface="Montserrat Regular"/>
              </a:defRPr>
            </a:pPr>
            <a:r>
              <a:t>Improve ‘systems’</a:t>
            </a:r>
          </a:p>
          <a:p>
            <a:pPr marL="228600" indent="-228600">
              <a:lnSpc>
                <a:spcPct val="120000"/>
              </a:lnSpc>
              <a:defRPr sz="3500">
                <a:latin typeface="Montserrat Regular"/>
                <a:ea typeface="Montserrat Regular"/>
                <a:cs typeface="Montserrat Regular"/>
                <a:sym typeface="Montserrat Regular"/>
              </a:defRPr>
            </a:pPr>
            <a:r>
              <a:t>Change ‘thinking’</a:t>
            </a:r>
          </a:p>
          <a:p>
            <a:pPr marL="228600" indent="-228600">
              <a:lnSpc>
                <a:spcPct val="120000"/>
              </a:lnSpc>
              <a:defRPr sz="3500">
                <a:latin typeface="Montserrat Regular"/>
                <a:ea typeface="Montserrat Regular"/>
                <a:cs typeface="Montserrat Regular"/>
                <a:sym typeface="Montserrat Regular"/>
              </a:defRPr>
            </a:pPr>
            <a:r>
              <a:t>Establish a culture of compliance</a:t>
            </a:r>
          </a:p>
        </p:txBody>
      </p:sp>
      <p:pic>
        <p:nvPicPr>
          <p:cNvPr id="285" name="Appropriate systems and thinking in place.png" descr="Appropriate systems and thinking in place.png"/>
          <p:cNvPicPr>
            <a:picLocks noChangeAspect="1"/>
          </p:cNvPicPr>
          <p:nvPr/>
        </p:nvPicPr>
        <p:blipFill>
          <a:blip r:embed="rId3">
            <a:extLst/>
          </a:blip>
          <a:stretch>
            <a:fillRect/>
          </a:stretch>
        </p:blipFill>
        <p:spPr>
          <a:xfrm>
            <a:off x="5334584" y="840097"/>
            <a:ext cx="6858001" cy="6858001"/>
          </a:xfrm>
          <a:prstGeom prst="rect">
            <a:avLst/>
          </a:prstGeom>
          <a:ln w="12700">
            <a:miter lim="400000"/>
          </a:ln>
          <a:effectLst>
            <a:outerShdw sx="100000" sy="100000" kx="0" ky="0" algn="b" rotWithShape="0" blurRad="254000" dist="127000" dir="6799719">
              <a:srgbClr val="000000">
                <a:alpha val="70000"/>
              </a:srgbClr>
            </a:outerShdw>
          </a:effectLst>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Change Our ‘Thinking’"/>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Change Our ‘Thinking’</a:t>
            </a:r>
          </a:p>
        </p:txBody>
      </p:sp>
      <p:sp>
        <p:nvSpPr>
          <p:cNvPr id="290" name="Think from individuals perspective…"/>
          <p:cNvSpPr txBox="1"/>
          <p:nvPr>
            <p:ph type="body" idx="1"/>
          </p:nvPr>
        </p:nvSpPr>
        <p:spPr>
          <a:xfrm>
            <a:off x="558800" y="1108284"/>
            <a:ext cx="7573039" cy="5369207"/>
          </a:xfrm>
          <a:prstGeom prst="rect">
            <a:avLst/>
          </a:prstGeom>
        </p:spPr>
        <p:txBody>
          <a:bodyPr/>
          <a:lstStyle/>
          <a:p>
            <a:pPr marL="228600" indent="-228600">
              <a:lnSpc>
                <a:spcPct val="120000"/>
              </a:lnSpc>
              <a:defRPr sz="3500">
                <a:latin typeface="Montserrat Regular"/>
                <a:ea typeface="Montserrat Regular"/>
                <a:cs typeface="Montserrat Regular"/>
                <a:sym typeface="Montserrat Regular"/>
              </a:defRPr>
            </a:pPr>
            <a:r>
              <a:t>Think from individuals perspective</a:t>
            </a:r>
          </a:p>
          <a:p>
            <a:pPr marL="228600" indent="-228600">
              <a:lnSpc>
                <a:spcPct val="120000"/>
              </a:lnSpc>
              <a:defRPr sz="3500">
                <a:latin typeface="Montserrat Regular"/>
                <a:ea typeface="Montserrat Regular"/>
                <a:cs typeface="Montserrat Regular"/>
                <a:sym typeface="Montserrat Regular"/>
              </a:defRPr>
            </a:pPr>
            <a:r>
              <a:t>What could happen?</a:t>
            </a:r>
          </a:p>
          <a:p>
            <a:pPr marL="228600" indent="-228600">
              <a:lnSpc>
                <a:spcPct val="120000"/>
              </a:lnSpc>
              <a:defRPr sz="3500">
                <a:latin typeface="Montserrat Regular"/>
                <a:ea typeface="Montserrat Regular"/>
                <a:cs typeface="Montserrat Regular"/>
                <a:sym typeface="Montserrat Regular"/>
              </a:defRPr>
            </a:pPr>
            <a:r>
              <a:t>How could we reduce the risk?</a:t>
            </a:r>
          </a:p>
          <a:p>
            <a:pPr marL="228600" indent="-228600">
              <a:lnSpc>
                <a:spcPct val="120000"/>
              </a:lnSpc>
              <a:defRPr sz="3500">
                <a:latin typeface="Montserrat Regular"/>
                <a:ea typeface="Montserrat Regular"/>
                <a:cs typeface="Montserrat Regular"/>
                <a:sym typeface="Montserrat Regular"/>
              </a:defRPr>
            </a:pPr>
            <a:r>
              <a:t>Do they know what we are doing with their data?</a:t>
            </a:r>
          </a:p>
        </p:txBody>
      </p:sp>
      <p:pic>
        <p:nvPicPr>
          <p:cNvPr id="291" name="IMG_GDPR_Alt_Growing_Data.png" descr="IMG_GDPR_Alt_Growing_Data.png"/>
          <p:cNvPicPr>
            <a:picLocks noChangeAspect="1"/>
          </p:cNvPicPr>
          <p:nvPr/>
        </p:nvPicPr>
        <p:blipFill>
          <a:blip r:embed="rId3">
            <a:extLst/>
          </a:blip>
          <a:stretch>
            <a:fillRect/>
          </a:stretch>
        </p:blipFill>
        <p:spPr>
          <a:xfrm>
            <a:off x="8471495" y="837455"/>
            <a:ext cx="6035477" cy="6035478"/>
          </a:xfrm>
          <a:prstGeom prst="rect">
            <a:avLst/>
          </a:prstGeom>
          <a:ln w="12700">
            <a:miter lim="400000"/>
          </a:ln>
          <a:effectLst>
            <a:outerShdw sx="100000" sy="100000" kx="0" ky="0" algn="b" rotWithShape="0" blurRad="101600" dist="25400" dir="5400000">
              <a:srgbClr val="000000">
                <a:alpha val="75000"/>
              </a:srgbClr>
            </a:outerShdw>
          </a:effectLst>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Improve Our ‘Systems’"/>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Improve Our ‘Systems’</a:t>
            </a:r>
          </a:p>
        </p:txBody>
      </p:sp>
      <p:sp>
        <p:nvSpPr>
          <p:cNvPr id="296" name="Must work together to keep our clients data safe"/>
          <p:cNvSpPr txBox="1"/>
          <p:nvPr/>
        </p:nvSpPr>
        <p:spPr>
          <a:xfrm>
            <a:off x="398417" y="972292"/>
            <a:ext cx="11395166" cy="72130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nSpc>
                <a:spcPct val="120000"/>
              </a:lnSpc>
              <a:spcBef>
                <a:spcPts val="1000"/>
              </a:spcBef>
              <a:defRPr sz="3500">
                <a:solidFill>
                  <a:srgbClr val="0C475E"/>
                </a:solidFill>
                <a:latin typeface="Montserrat Regular"/>
                <a:ea typeface="Montserrat Regular"/>
                <a:cs typeface="Montserrat Regular"/>
                <a:sym typeface="Montserrat Regular"/>
              </a:defRPr>
            </a:lvl1pPr>
          </a:lstStyle>
          <a:p>
            <a:pPr/>
            <a:r>
              <a:t>Must work together to keep our clients data safe</a:t>
            </a:r>
          </a:p>
        </p:txBody>
      </p:sp>
      <p:sp>
        <p:nvSpPr>
          <p:cNvPr id="297" name="Be transparent and clear on privacy arrangements…"/>
          <p:cNvSpPr txBox="1"/>
          <p:nvPr>
            <p:ph type="body" idx="1"/>
          </p:nvPr>
        </p:nvSpPr>
        <p:spPr>
          <a:xfrm>
            <a:off x="401000" y="1781178"/>
            <a:ext cx="11785781" cy="4420719"/>
          </a:xfrm>
          <a:prstGeom prst="rect">
            <a:avLst/>
          </a:prstGeom>
        </p:spPr>
        <p:txBody>
          <a:bodyPr/>
          <a:lstStyle/>
          <a:p>
            <a:pPr marL="219456" indent="-219456" defTabSz="877823">
              <a:lnSpc>
                <a:spcPct val="120000"/>
              </a:lnSpc>
              <a:spcBef>
                <a:spcPts val="900"/>
              </a:spcBef>
              <a:defRPr sz="3359">
                <a:latin typeface="Montserrat Regular"/>
                <a:ea typeface="Montserrat Regular"/>
                <a:cs typeface="Montserrat Regular"/>
                <a:sym typeface="Montserrat Regular"/>
              </a:defRPr>
            </a:pPr>
            <a:r>
              <a:t>Be transparent and clear on privacy arrangements</a:t>
            </a:r>
          </a:p>
          <a:p>
            <a:pPr marL="219456" indent="-219456" defTabSz="877823">
              <a:lnSpc>
                <a:spcPct val="120000"/>
              </a:lnSpc>
              <a:spcBef>
                <a:spcPts val="900"/>
              </a:spcBef>
              <a:defRPr sz="3359">
                <a:latin typeface="Montserrat Regular"/>
                <a:ea typeface="Montserrat Regular"/>
                <a:cs typeface="Montserrat Regular"/>
                <a:sym typeface="Montserrat Regular"/>
              </a:defRPr>
            </a:pPr>
            <a:r>
              <a:t>Work within policies and processes</a:t>
            </a:r>
          </a:p>
          <a:p>
            <a:pPr marL="219456" indent="-219456" defTabSz="877823">
              <a:lnSpc>
                <a:spcPct val="120000"/>
              </a:lnSpc>
              <a:spcBef>
                <a:spcPts val="900"/>
              </a:spcBef>
              <a:defRPr sz="3359">
                <a:latin typeface="Montserrat Regular"/>
                <a:ea typeface="Montserrat Regular"/>
                <a:cs typeface="Montserrat Regular"/>
                <a:sym typeface="Montserrat Regular"/>
              </a:defRPr>
            </a:pPr>
            <a:r>
              <a:t>Maintain documented and recorded procedures</a:t>
            </a:r>
          </a:p>
          <a:p>
            <a:pPr marL="219456" indent="-219456" defTabSz="877823">
              <a:lnSpc>
                <a:spcPct val="120000"/>
              </a:lnSpc>
              <a:spcBef>
                <a:spcPts val="900"/>
              </a:spcBef>
              <a:defRPr sz="3359">
                <a:latin typeface="Montserrat Regular"/>
                <a:ea typeface="Montserrat Regular"/>
                <a:cs typeface="Montserrat Regular"/>
                <a:sym typeface="Montserrat Regular"/>
              </a:defRPr>
            </a:pPr>
            <a:r>
              <a:t>Use the provided secure systems (e.g. IRIS)</a:t>
            </a:r>
          </a:p>
          <a:p>
            <a:pPr marL="219456" indent="-219456" defTabSz="877823">
              <a:lnSpc>
                <a:spcPct val="120000"/>
              </a:lnSpc>
              <a:spcBef>
                <a:spcPts val="900"/>
              </a:spcBef>
              <a:defRPr sz="3359">
                <a:latin typeface="Montserrat Regular"/>
                <a:ea typeface="Montserrat Regular"/>
                <a:cs typeface="Montserrat Regular"/>
                <a:sym typeface="Montserrat Regular"/>
              </a:defRPr>
            </a:pPr>
            <a:r>
              <a:t>Dispose of unneeded personal data</a:t>
            </a:r>
          </a:p>
          <a:p>
            <a:pPr marL="219456" indent="-219456" defTabSz="877823">
              <a:lnSpc>
                <a:spcPct val="120000"/>
              </a:lnSpc>
              <a:spcBef>
                <a:spcPts val="900"/>
              </a:spcBef>
              <a:defRPr sz="3359">
                <a:latin typeface="Montserrat Regular"/>
                <a:ea typeface="Montserrat Regular"/>
                <a:cs typeface="Montserrat Regular"/>
                <a:sym typeface="Montserrat Regular"/>
              </a:defRPr>
            </a:pPr>
            <a:r>
              <a:t>Understand the Controller and DPO roles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Your Responsibilities"/>
          <p:cNvSpPr txBox="1"/>
          <p:nvPr>
            <p:ph type="title"/>
          </p:nvPr>
        </p:nvSpPr>
        <p:spPr>
          <a:prstGeom prst="rect">
            <a:avLst/>
          </a:prstGeom>
        </p:spPr>
        <p:txBody>
          <a:bodyPr/>
          <a:lstStyle/>
          <a:p>
            <a:pPr/>
            <a:r>
              <a:t>Your Responsibilities</a:t>
            </a:r>
          </a:p>
        </p:txBody>
      </p:sp>
      <p:sp>
        <p:nvSpPr>
          <p:cNvPr id="302" name="Treat personal information with respect…"/>
          <p:cNvSpPr txBox="1"/>
          <p:nvPr/>
        </p:nvSpPr>
        <p:spPr>
          <a:xfrm>
            <a:off x="412794" y="946712"/>
            <a:ext cx="11653597" cy="54813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2286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Treat personal information with respect</a:t>
            </a:r>
          </a:p>
          <a:p>
            <a:pPr marL="2286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Maintain good physical and IT security</a:t>
            </a:r>
          </a:p>
          <a:p>
            <a:pPr lvl="1" marL="6858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Lock things away</a:t>
            </a:r>
          </a:p>
          <a:p>
            <a:pPr lvl="1" marL="6858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Use strong passwords</a:t>
            </a:r>
          </a:p>
          <a:p>
            <a:pPr lvl="1" marL="6858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Use proper systems to share personal information</a:t>
            </a:r>
          </a:p>
          <a:p>
            <a:pPr lvl="1" marL="6858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Report any concerns - don’t sit on them</a:t>
            </a:r>
          </a:p>
          <a:p>
            <a:pPr lvl="1" marL="6858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Be vigilant - the routes of attack are changing</a:t>
            </a:r>
          </a:p>
          <a:p>
            <a:pPr marL="2286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Co-operate with the ICO if required</a:t>
            </a:r>
          </a:p>
          <a:p>
            <a:pPr marL="228600" indent="-228600">
              <a:lnSpc>
                <a:spcPct val="90000"/>
              </a:lnSpc>
              <a:spcBef>
                <a:spcPts val="1000"/>
              </a:spcBef>
              <a:buSzPct val="100000"/>
              <a:buFont typeface="Arial"/>
              <a:buChar char="•"/>
              <a:defRPr sz="3400">
                <a:solidFill>
                  <a:srgbClr val="0C475E"/>
                </a:solidFill>
                <a:latin typeface="Montserrat Regular"/>
                <a:ea typeface="Montserrat Regular"/>
                <a:cs typeface="Montserrat Regular"/>
                <a:sym typeface="Montserrat Regular"/>
              </a:defRPr>
            </a:pPr>
            <a:r>
              <a:t>If anything is new or changes then ask</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6" name="Thank you…"/>
          <p:cNvSpPr txBox="1"/>
          <p:nvPr>
            <p:ph type="title"/>
          </p:nvPr>
        </p:nvSpPr>
        <p:spPr>
          <a:xfrm>
            <a:off x="839787" y="975087"/>
            <a:ext cx="4998443" cy="2879380"/>
          </a:xfrm>
          <a:prstGeom prst="rect">
            <a:avLst/>
          </a:prstGeom>
        </p:spPr>
        <p:txBody>
          <a:bodyPr/>
          <a:lstStyle/>
          <a:p>
            <a:pPr>
              <a:defRPr sz="3900">
                <a:latin typeface="Montserrat Bold"/>
                <a:ea typeface="Montserrat Bold"/>
                <a:cs typeface="Montserrat Bold"/>
                <a:sym typeface="Montserrat Bold"/>
              </a:defRPr>
            </a:pPr>
            <a:r>
              <a:t>Thank you</a:t>
            </a:r>
          </a:p>
          <a:p>
            <a:pPr>
              <a:defRPr sz="3900">
                <a:latin typeface="Montserrat Bold"/>
                <a:ea typeface="Montserrat Bold"/>
                <a:cs typeface="Montserrat Bold"/>
                <a:sym typeface="Montserrat Bold"/>
              </a:defRPr>
            </a:pPr>
          </a:p>
          <a:p>
            <a:pPr>
              <a:spcBef>
                <a:spcPts val="1000"/>
              </a:spcBef>
              <a:defRPr i="1" sz="2800">
                <a:latin typeface="Montserrat Regular"/>
                <a:ea typeface="Montserrat Regular"/>
                <a:cs typeface="Montserrat Regular"/>
                <a:sym typeface="Montserrat Regular"/>
              </a:defRPr>
            </a:pPr>
            <a:r>
              <a:t>Questions always welcomed</a:t>
            </a:r>
          </a:p>
        </p:txBody>
      </p:sp>
      <p:sp>
        <p:nvSpPr>
          <p:cNvPr id="307" name="hello@gydeline.com…"/>
          <p:cNvSpPr txBox="1"/>
          <p:nvPr>
            <p:ph type="body" sz="quarter" idx="1"/>
          </p:nvPr>
        </p:nvSpPr>
        <p:spPr>
          <a:xfrm>
            <a:off x="839787" y="5248714"/>
            <a:ext cx="3932239" cy="1138162"/>
          </a:xfrm>
          <a:prstGeom prst="rect">
            <a:avLst/>
          </a:prstGeom>
        </p:spPr>
        <p:txBody>
          <a:bodyPr/>
          <a:lstStyle/>
          <a:p>
            <a:pPr>
              <a:defRPr sz="2800">
                <a:latin typeface="Montserrat Regular"/>
                <a:ea typeface="Montserrat Regular"/>
                <a:cs typeface="Montserrat Regular"/>
                <a:sym typeface="Montserrat Regular"/>
              </a:defRPr>
            </a:pPr>
            <a:r>
              <a:t>hello@gydeline.com</a:t>
            </a:r>
          </a:p>
          <a:p>
            <a:pPr>
              <a:defRPr sz="2800">
                <a:latin typeface="Montserrat Regular"/>
                <a:ea typeface="Montserrat Regular"/>
                <a:cs typeface="Montserrat Regular"/>
                <a:sym typeface="Montserrat Regular"/>
              </a:defRPr>
            </a:pPr>
            <a:r>
              <a:t>www.gydeline.com</a:t>
            </a:r>
          </a:p>
        </p:txBody>
      </p:sp>
      <p:pic>
        <p:nvPicPr>
          <p:cNvPr id="308" name="The Beatles_.png" descr="The Beatles_.png"/>
          <p:cNvPicPr>
            <a:picLocks noChangeAspect="1"/>
          </p:cNvPicPr>
          <p:nvPr/>
        </p:nvPicPr>
        <p:blipFill>
          <a:blip r:embed="rId2">
            <a:extLst/>
          </a:blip>
          <a:stretch>
            <a:fillRect/>
          </a:stretch>
        </p:blipFill>
        <p:spPr>
          <a:xfrm>
            <a:off x="5342731" y="0"/>
            <a:ext cx="6858001" cy="6858000"/>
          </a:xfrm>
          <a:prstGeom prst="rect">
            <a:avLst/>
          </a:prstGeom>
          <a:ln w="12700">
            <a:miter lim="400000"/>
          </a:ln>
        </p:spPr>
      </p:pic>
      <p:sp>
        <p:nvSpPr>
          <p:cNvPr id="309" name="Rectangle"/>
          <p:cNvSpPr txBox="1"/>
          <p:nvPr/>
        </p:nvSpPr>
        <p:spPr>
          <a:xfrm>
            <a:off x="444029" y="4427009"/>
            <a:ext cx="4723755" cy="113816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nSpc>
                <a:spcPct val="90000"/>
              </a:lnSpc>
              <a:spcBef>
                <a:spcPts val="1000"/>
              </a:spcBef>
              <a:defRPr sz="2800" u="sng">
                <a:solidFill>
                  <a:srgbClr val="0563C1"/>
                </a:solidFill>
                <a:uFill>
                  <a:solidFill>
                    <a:srgbClr val="0563C1"/>
                  </a:solidFill>
                </a:uFill>
                <a:latin typeface="Montserrat Bold"/>
                <a:ea typeface="Montserrat Bold"/>
                <a:cs typeface="Montserrat Bold"/>
                <a:sym typeface="Montserrat Bold"/>
                <a:hlinkClick r:id="rId3" invalidUrl="" action="" tgtFrame="" tooltip="" history="1" highlightClick="0" endSnd="0"/>
              </a:defRPr>
            </a:lvl1pPr>
          </a:lstStyle>
          <a:p>
            <a:pPr>
              <a:defRPr u="none">
                <a:solidFill>
                  <a:srgbClr val="0C475E"/>
                </a:solidFill>
                <a:uFillTx/>
              </a:defRPr>
            </a:pPr>
            <a:r>
              <a:rPr u="sng">
                <a:solidFill>
                  <a:srgbClr val="0563C1"/>
                </a:solidFill>
                <a:uFill>
                  <a:solidFill>
                    <a:srgbClr val="0563C1"/>
                  </a:solidFill>
                </a:uFill>
                <a:hlinkClick r:id="rId3" invalidUrl="" action="" tgtFrame="" tooltip="" history="1" highlightClick="0" endSnd="0"/>
              </a:rPr>
              <a:t>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Why are we here?"/>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Why are we here?</a:t>
            </a:r>
          </a:p>
        </p:txBody>
      </p:sp>
      <p:sp>
        <p:nvSpPr>
          <p:cNvPr id="140" name="Discuss how you use ‘personal data’…"/>
          <p:cNvSpPr txBox="1"/>
          <p:nvPr>
            <p:ph type="body" sz="half" idx="1"/>
          </p:nvPr>
        </p:nvSpPr>
        <p:spPr>
          <a:xfrm>
            <a:off x="6437808" y="1082884"/>
            <a:ext cx="5572275" cy="5369207"/>
          </a:xfrm>
          <a:prstGeom prst="rect">
            <a:avLst/>
          </a:prstGeom>
        </p:spPr>
        <p:txBody>
          <a:bodyPr/>
          <a:lstStyle/>
          <a:p>
            <a:pPr marL="214884" indent="-214884" defTabSz="859536">
              <a:lnSpc>
                <a:spcPct val="120000"/>
              </a:lnSpc>
              <a:spcBef>
                <a:spcPts val="900"/>
              </a:spcBef>
              <a:defRPr sz="3290">
                <a:latin typeface="Montserrat Regular"/>
                <a:ea typeface="Montserrat Regular"/>
                <a:cs typeface="Montserrat Regular"/>
                <a:sym typeface="Montserrat Regular"/>
              </a:defRPr>
            </a:pPr>
            <a:r>
              <a:t>Discuss how you use ‘</a:t>
            </a:r>
            <a:r>
              <a:rPr>
                <a:latin typeface="Montserrat Bold"/>
                <a:ea typeface="Montserrat Bold"/>
                <a:cs typeface="Montserrat Bold"/>
                <a:sym typeface="Montserrat Bold"/>
              </a:rPr>
              <a:t>personal data</a:t>
            </a:r>
            <a:r>
              <a:t>’</a:t>
            </a:r>
          </a:p>
          <a:p>
            <a:pPr marL="214884" indent="-214884" defTabSz="859536">
              <a:lnSpc>
                <a:spcPct val="120000"/>
              </a:lnSpc>
              <a:spcBef>
                <a:spcPts val="900"/>
              </a:spcBef>
              <a:defRPr sz="3290">
                <a:latin typeface="Montserrat Regular"/>
                <a:ea typeface="Montserrat Regular"/>
                <a:cs typeface="Montserrat Regular"/>
                <a:sym typeface="Montserrat Regular"/>
              </a:defRPr>
            </a:pPr>
            <a:r>
              <a:t>Understand your ‘</a:t>
            </a:r>
            <a:r>
              <a:rPr>
                <a:latin typeface="Montserrat Bold"/>
                <a:ea typeface="Montserrat Bold"/>
                <a:cs typeface="Montserrat Bold"/>
                <a:sym typeface="Montserrat Bold"/>
              </a:rPr>
              <a:t>data subjects</a:t>
            </a:r>
            <a:r>
              <a:t>’ rights</a:t>
            </a:r>
          </a:p>
          <a:p>
            <a:pPr marL="214884" indent="-214884" defTabSz="859536">
              <a:lnSpc>
                <a:spcPct val="120000"/>
              </a:lnSpc>
              <a:spcBef>
                <a:spcPts val="900"/>
              </a:spcBef>
              <a:defRPr sz="3290">
                <a:latin typeface="Montserrat Regular"/>
                <a:ea typeface="Montserrat Regular"/>
                <a:cs typeface="Montserrat Regular"/>
                <a:sym typeface="Montserrat Regular"/>
              </a:defRPr>
            </a:pPr>
            <a:r>
              <a:t>Learn how the company acts as a ‘</a:t>
            </a:r>
            <a:r>
              <a:rPr>
                <a:latin typeface="Montserrat Bold"/>
                <a:ea typeface="Montserrat Bold"/>
                <a:cs typeface="Montserrat Bold"/>
                <a:sym typeface="Montserrat Bold"/>
              </a:rPr>
              <a:t>controller</a:t>
            </a:r>
            <a:r>
              <a:t>’</a:t>
            </a:r>
          </a:p>
          <a:p>
            <a:pPr marL="214884" indent="-214884" defTabSz="859536">
              <a:lnSpc>
                <a:spcPct val="120000"/>
              </a:lnSpc>
              <a:spcBef>
                <a:spcPts val="900"/>
              </a:spcBef>
              <a:defRPr sz="3290">
                <a:latin typeface="Montserrat Regular"/>
                <a:ea typeface="Montserrat Regular"/>
                <a:cs typeface="Montserrat Regular"/>
                <a:sym typeface="Montserrat Regular"/>
              </a:defRPr>
            </a:pPr>
            <a:r>
              <a:t>Show what being a ‘</a:t>
            </a:r>
            <a:r>
              <a:rPr>
                <a:latin typeface="Montserrat Bold"/>
                <a:ea typeface="Montserrat Bold"/>
                <a:cs typeface="Montserrat Bold"/>
                <a:sym typeface="Montserrat Bold"/>
              </a:rPr>
              <a:t>processor</a:t>
            </a:r>
            <a:r>
              <a:t>’ means to you</a:t>
            </a:r>
          </a:p>
        </p:txBody>
      </p:sp>
      <p:pic>
        <p:nvPicPr>
          <p:cNvPr id="141" name="IMG_21st_century_problem_solution.png" descr="IMG_21st_century_problem_solution.png"/>
          <p:cNvPicPr>
            <a:picLocks noChangeAspect="1"/>
          </p:cNvPicPr>
          <p:nvPr/>
        </p:nvPicPr>
        <p:blipFill>
          <a:blip r:embed="rId3">
            <a:extLst/>
          </a:blip>
          <a:srcRect l="0" t="1380" r="0" b="0"/>
          <a:stretch>
            <a:fillRect/>
          </a:stretch>
        </p:blipFill>
        <p:spPr>
          <a:xfrm>
            <a:off x="1637" y="830957"/>
            <a:ext cx="6123267" cy="603870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Why is GDPR needed?"/>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Why is GDPR needed?</a:t>
            </a:r>
          </a:p>
        </p:txBody>
      </p:sp>
      <p:pic>
        <p:nvPicPr>
          <p:cNvPr id="146" name="Line" descr="Line"/>
          <p:cNvPicPr>
            <a:picLocks noChangeAspect="0"/>
          </p:cNvPicPr>
          <p:nvPr/>
        </p:nvPicPr>
        <p:blipFill>
          <a:blip r:embed="rId3">
            <a:extLst/>
          </a:blip>
          <a:stretch>
            <a:fillRect/>
          </a:stretch>
        </p:blipFill>
        <p:spPr>
          <a:xfrm>
            <a:off x="-63349" y="3252883"/>
            <a:ext cx="11651975" cy="352234"/>
          </a:xfrm>
          <a:prstGeom prst="rect">
            <a:avLst/>
          </a:prstGeom>
        </p:spPr>
      </p:pic>
      <p:pic>
        <p:nvPicPr>
          <p:cNvPr id="148" name="Line" descr="Line"/>
          <p:cNvPicPr>
            <a:picLocks noChangeAspect="0"/>
          </p:cNvPicPr>
          <p:nvPr/>
        </p:nvPicPr>
        <p:blipFill>
          <a:blip r:embed="rId4">
            <a:extLst/>
          </a:blip>
          <a:stretch>
            <a:fillRect/>
          </a:stretch>
        </p:blipFill>
        <p:spPr>
          <a:xfrm rot="16915840">
            <a:off x="76703" y="2542211"/>
            <a:ext cx="1827690" cy="76201"/>
          </a:xfrm>
          <a:prstGeom prst="rect">
            <a:avLst/>
          </a:prstGeom>
        </p:spPr>
      </p:pic>
      <p:sp>
        <p:nvSpPr>
          <p:cNvPr id="150" name="1995"/>
          <p:cNvSpPr txBox="1"/>
          <p:nvPr/>
        </p:nvSpPr>
        <p:spPr>
          <a:xfrm>
            <a:off x="-13805" y="3368034"/>
            <a:ext cx="652276"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53041"/>
                </a:solidFill>
                <a:latin typeface="Chalkduster"/>
                <a:ea typeface="Chalkduster"/>
                <a:cs typeface="Chalkduster"/>
                <a:sym typeface="Chalkduster"/>
              </a:defRPr>
            </a:lvl1pPr>
          </a:lstStyle>
          <a:p>
            <a:pPr/>
            <a:r>
              <a:t>1995</a:t>
            </a:r>
          </a:p>
        </p:txBody>
      </p:sp>
      <p:sp>
        <p:nvSpPr>
          <p:cNvPr id="151" name="2000"/>
          <p:cNvSpPr txBox="1"/>
          <p:nvPr/>
        </p:nvSpPr>
        <p:spPr>
          <a:xfrm>
            <a:off x="2265860" y="3368034"/>
            <a:ext cx="711889"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53041"/>
                </a:solidFill>
                <a:latin typeface="Chalkduster"/>
                <a:ea typeface="Chalkduster"/>
                <a:cs typeface="Chalkduster"/>
                <a:sym typeface="Chalkduster"/>
              </a:defRPr>
            </a:lvl1pPr>
          </a:lstStyle>
          <a:p>
            <a:pPr/>
            <a:r>
              <a:t>2000</a:t>
            </a:r>
          </a:p>
        </p:txBody>
      </p:sp>
      <p:sp>
        <p:nvSpPr>
          <p:cNvPr id="152" name="2005"/>
          <p:cNvSpPr txBox="1"/>
          <p:nvPr/>
        </p:nvSpPr>
        <p:spPr>
          <a:xfrm>
            <a:off x="4605139" y="3385343"/>
            <a:ext cx="697238"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53041"/>
                </a:solidFill>
                <a:latin typeface="Chalkduster"/>
                <a:ea typeface="Chalkduster"/>
                <a:cs typeface="Chalkduster"/>
                <a:sym typeface="Chalkduster"/>
              </a:defRPr>
            </a:lvl1pPr>
          </a:lstStyle>
          <a:p>
            <a:pPr/>
            <a:r>
              <a:t>2005</a:t>
            </a:r>
          </a:p>
        </p:txBody>
      </p:sp>
      <p:sp>
        <p:nvSpPr>
          <p:cNvPr id="153" name="2010"/>
          <p:cNvSpPr txBox="1"/>
          <p:nvPr/>
        </p:nvSpPr>
        <p:spPr>
          <a:xfrm>
            <a:off x="6921149" y="3368034"/>
            <a:ext cx="685619"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53041"/>
                </a:solidFill>
                <a:latin typeface="Chalkduster"/>
                <a:ea typeface="Chalkduster"/>
                <a:cs typeface="Chalkduster"/>
                <a:sym typeface="Chalkduster"/>
              </a:defRPr>
            </a:lvl1pPr>
          </a:lstStyle>
          <a:p>
            <a:pPr/>
            <a:r>
              <a:t>2010</a:t>
            </a:r>
          </a:p>
        </p:txBody>
      </p:sp>
      <p:sp>
        <p:nvSpPr>
          <p:cNvPr id="154" name="2015"/>
          <p:cNvSpPr txBox="1"/>
          <p:nvPr/>
        </p:nvSpPr>
        <p:spPr>
          <a:xfrm>
            <a:off x="9234158" y="3368034"/>
            <a:ext cx="674504"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053041"/>
                </a:solidFill>
                <a:latin typeface="Chalkduster"/>
                <a:ea typeface="Chalkduster"/>
                <a:cs typeface="Chalkduster"/>
                <a:sym typeface="Chalkduster"/>
              </a:defRPr>
            </a:lvl1pPr>
          </a:lstStyle>
          <a:p>
            <a:pPr/>
            <a:r>
              <a:t>2015</a:t>
            </a:r>
          </a:p>
        </p:txBody>
      </p:sp>
      <p:sp>
        <p:nvSpPr>
          <p:cNvPr id="155" name="Data Protection…"/>
          <p:cNvSpPr txBox="1"/>
          <p:nvPr/>
        </p:nvSpPr>
        <p:spPr>
          <a:xfrm>
            <a:off x="9023" y="869484"/>
            <a:ext cx="2241615"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Data Protection</a:t>
            </a:r>
          </a:p>
          <a:p>
            <a:pPr algn="ctr">
              <a:defRPr>
                <a:solidFill>
                  <a:srgbClr val="053041"/>
                </a:solidFill>
                <a:latin typeface="Chalkduster"/>
                <a:ea typeface="Chalkduster"/>
                <a:cs typeface="Chalkduster"/>
                <a:sym typeface="Chalkduster"/>
              </a:defRPr>
            </a:pPr>
            <a:r>
              <a:t>Act 1998</a:t>
            </a:r>
          </a:p>
        </p:txBody>
      </p:sp>
      <p:pic>
        <p:nvPicPr>
          <p:cNvPr id="156" name="Line" descr="Line"/>
          <p:cNvPicPr>
            <a:picLocks noChangeAspect="0"/>
          </p:cNvPicPr>
          <p:nvPr/>
        </p:nvPicPr>
        <p:blipFill>
          <a:blip r:embed="rId5">
            <a:extLst/>
          </a:blip>
          <a:stretch>
            <a:fillRect/>
          </a:stretch>
        </p:blipFill>
        <p:spPr>
          <a:xfrm rot="15374341">
            <a:off x="195502" y="4114760"/>
            <a:ext cx="1590091" cy="76201"/>
          </a:xfrm>
          <a:prstGeom prst="rect">
            <a:avLst/>
          </a:prstGeom>
        </p:spPr>
      </p:pic>
      <p:sp>
        <p:nvSpPr>
          <p:cNvPr id="158" name="Bluetooth"/>
          <p:cNvSpPr txBox="1"/>
          <p:nvPr/>
        </p:nvSpPr>
        <p:spPr>
          <a:xfrm>
            <a:off x="529121" y="4802358"/>
            <a:ext cx="1331760"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053041"/>
                </a:solidFill>
                <a:latin typeface="Chalkduster"/>
                <a:ea typeface="Chalkduster"/>
                <a:cs typeface="Chalkduster"/>
                <a:sym typeface="Chalkduster"/>
              </a:defRPr>
            </a:lvl1pPr>
          </a:lstStyle>
          <a:p>
            <a:pPr/>
            <a:r>
              <a:t>Bluetooth</a:t>
            </a:r>
          </a:p>
        </p:txBody>
      </p:sp>
      <p:pic>
        <p:nvPicPr>
          <p:cNvPr id="159" name="Line" descr="Line"/>
          <p:cNvPicPr>
            <a:picLocks noChangeAspect="0"/>
          </p:cNvPicPr>
          <p:nvPr/>
        </p:nvPicPr>
        <p:blipFill>
          <a:blip r:embed="rId6">
            <a:extLst/>
          </a:blip>
          <a:stretch>
            <a:fillRect/>
          </a:stretch>
        </p:blipFill>
        <p:spPr>
          <a:xfrm rot="17003157">
            <a:off x="988162" y="2981026"/>
            <a:ext cx="953860" cy="76201"/>
          </a:xfrm>
          <a:prstGeom prst="rect">
            <a:avLst/>
          </a:prstGeom>
        </p:spPr>
      </p:pic>
      <p:sp>
        <p:nvSpPr>
          <p:cNvPr id="161" name="Friends…"/>
          <p:cNvSpPr txBox="1"/>
          <p:nvPr/>
        </p:nvSpPr>
        <p:spPr>
          <a:xfrm>
            <a:off x="1243577" y="1805044"/>
            <a:ext cx="1277958"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Friends</a:t>
            </a:r>
          </a:p>
          <a:p>
            <a:pPr algn="ctr">
              <a:defRPr>
                <a:solidFill>
                  <a:srgbClr val="053041"/>
                </a:solidFill>
                <a:latin typeface="Chalkduster"/>
                <a:ea typeface="Chalkduster"/>
                <a:cs typeface="Chalkduster"/>
                <a:sym typeface="Chalkduster"/>
              </a:defRPr>
            </a:pPr>
            <a:r>
              <a:t>Reunited</a:t>
            </a:r>
          </a:p>
        </p:txBody>
      </p:sp>
      <p:pic>
        <p:nvPicPr>
          <p:cNvPr id="162" name="Line" descr="Line"/>
          <p:cNvPicPr>
            <a:picLocks noChangeAspect="0"/>
          </p:cNvPicPr>
          <p:nvPr/>
        </p:nvPicPr>
        <p:blipFill>
          <a:blip r:embed="rId5">
            <a:extLst/>
          </a:blip>
          <a:stretch>
            <a:fillRect/>
          </a:stretch>
        </p:blipFill>
        <p:spPr>
          <a:xfrm rot="15374341">
            <a:off x="2366615" y="4078231"/>
            <a:ext cx="1590092" cy="76201"/>
          </a:xfrm>
          <a:prstGeom prst="rect">
            <a:avLst/>
          </a:prstGeom>
        </p:spPr>
      </p:pic>
      <p:sp>
        <p:nvSpPr>
          <p:cNvPr id="164" name="3G Mobile…"/>
          <p:cNvSpPr txBox="1"/>
          <p:nvPr/>
        </p:nvSpPr>
        <p:spPr>
          <a:xfrm>
            <a:off x="2582776" y="4765829"/>
            <a:ext cx="1566676"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3G Mobile</a:t>
            </a:r>
          </a:p>
          <a:p>
            <a:pPr algn="ctr">
              <a:defRPr>
                <a:solidFill>
                  <a:srgbClr val="053041"/>
                </a:solidFill>
                <a:latin typeface="Chalkduster"/>
                <a:ea typeface="Chalkduster"/>
                <a:cs typeface="Chalkduster"/>
                <a:sym typeface="Chalkduster"/>
              </a:defRPr>
            </a:pPr>
            <a:r>
              <a:t>Network</a:t>
            </a:r>
          </a:p>
        </p:txBody>
      </p:sp>
      <p:pic>
        <p:nvPicPr>
          <p:cNvPr id="165" name="Line" descr="Line"/>
          <p:cNvPicPr>
            <a:picLocks noChangeAspect="0"/>
          </p:cNvPicPr>
          <p:nvPr/>
        </p:nvPicPr>
        <p:blipFill>
          <a:blip r:embed="rId6">
            <a:extLst/>
          </a:blip>
          <a:stretch>
            <a:fillRect/>
          </a:stretch>
        </p:blipFill>
        <p:spPr>
          <a:xfrm rot="17003157">
            <a:off x="3640778" y="2999007"/>
            <a:ext cx="953860" cy="76201"/>
          </a:xfrm>
          <a:prstGeom prst="rect">
            <a:avLst/>
          </a:prstGeom>
        </p:spPr>
      </p:pic>
      <p:sp>
        <p:nvSpPr>
          <p:cNvPr id="167" name="Facebook"/>
          <p:cNvSpPr txBox="1"/>
          <p:nvPr/>
        </p:nvSpPr>
        <p:spPr>
          <a:xfrm>
            <a:off x="3596616" y="2113743"/>
            <a:ext cx="1332014"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053041"/>
                </a:solidFill>
                <a:latin typeface="Chalkduster"/>
                <a:ea typeface="Chalkduster"/>
                <a:cs typeface="Chalkduster"/>
                <a:sym typeface="Chalkduster"/>
              </a:defRPr>
            </a:lvl1pPr>
          </a:lstStyle>
          <a:p>
            <a:pPr/>
            <a:r>
              <a:t>Facebook</a:t>
            </a:r>
          </a:p>
        </p:txBody>
      </p:sp>
      <p:pic>
        <p:nvPicPr>
          <p:cNvPr id="168" name="Line" descr="Line"/>
          <p:cNvPicPr>
            <a:picLocks noChangeAspect="0"/>
          </p:cNvPicPr>
          <p:nvPr/>
        </p:nvPicPr>
        <p:blipFill>
          <a:blip r:embed="rId5">
            <a:extLst/>
          </a:blip>
          <a:stretch>
            <a:fillRect/>
          </a:stretch>
        </p:blipFill>
        <p:spPr>
          <a:xfrm rot="15374341">
            <a:off x="5096500" y="4123466"/>
            <a:ext cx="1590092" cy="76201"/>
          </a:xfrm>
          <a:prstGeom prst="rect">
            <a:avLst/>
          </a:prstGeom>
        </p:spPr>
      </p:pic>
      <p:sp>
        <p:nvSpPr>
          <p:cNvPr id="170" name="Apple…"/>
          <p:cNvSpPr txBox="1"/>
          <p:nvPr/>
        </p:nvSpPr>
        <p:spPr>
          <a:xfrm>
            <a:off x="5586224" y="4811064"/>
            <a:ext cx="1019552"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Apple </a:t>
            </a:r>
          </a:p>
          <a:p>
            <a:pPr algn="ctr">
              <a:defRPr>
                <a:solidFill>
                  <a:srgbClr val="053041"/>
                </a:solidFill>
                <a:latin typeface="Chalkduster"/>
                <a:ea typeface="Chalkduster"/>
                <a:cs typeface="Chalkduster"/>
                <a:sym typeface="Chalkduster"/>
              </a:defRPr>
            </a:pPr>
            <a:r>
              <a:t>iPhone</a:t>
            </a:r>
          </a:p>
        </p:txBody>
      </p:sp>
      <p:pic>
        <p:nvPicPr>
          <p:cNvPr id="171" name="Line" descr="Line"/>
          <p:cNvPicPr>
            <a:picLocks noChangeAspect="0"/>
          </p:cNvPicPr>
          <p:nvPr/>
        </p:nvPicPr>
        <p:blipFill>
          <a:blip r:embed="rId4">
            <a:extLst/>
          </a:blip>
          <a:stretch>
            <a:fillRect/>
          </a:stretch>
        </p:blipFill>
        <p:spPr>
          <a:xfrm rot="16915840">
            <a:off x="4164489" y="2574695"/>
            <a:ext cx="1827691" cy="76201"/>
          </a:xfrm>
          <a:prstGeom prst="rect">
            <a:avLst/>
          </a:prstGeom>
        </p:spPr>
      </p:pic>
      <p:sp>
        <p:nvSpPr>
          <p:cNvPr id="173" name="YouTube"/>
          <p:cNvSpPr txBox="1"/>
          <p:nvPr/>
        </p:nvSpPr>
        <p:spPr>
          <a:xfrm>
            <a:off x="4645871" y="1225084"/>
            <a:ext cx="1184749"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053041"/>
                </a:solidFill>
                <a:latin typeface="Chalkduster"/>
                <a:ea typeface="Chalkduster"/>
                <a:cs typeface="Chalkduster"/>
                <a:sym typeface="Chalkduster"/>
              </a:defRPr>
            </a:lvl1pPr>
          </a:lstStyle>
          <a:p>
            <a:pPr/>
            <a:r>
              <a:t>YouTube</a:t>
            </a:r>
          </a:p>
        </p:txBody>
      </p:sp>
      <p:pic>
        <p:nvPicPr>
          <p:cNvPr id="174" name="Line" descr="Line"/>
          <p:cNvPicPr>
            <a:picLocks noChangeAspect="0"/>
          </p:cNvPicPr>
          <p:nvPr/>
        </p:nvPicPr>
        <p:blipFill>
          <a:blip r:embed="rId6">
            <a:extLst/>
          </a:blip>
          <a:stretch>
            <a:fillRect/>
          </a:stretch>
        </p:blipFill>
        <p:spPr>
          <a:xfrm rot="17003157">
            <a:off x="5375813" y="2971563"/>
            <a:ext cx="953860" cy="76201"/>
          </a:xfrm>
          <a:prstGeom prst="rect">
            <a:avLst/>
          </a:prstGeom>
        </p:spPr>
      </p:pic>
      <p:sp>
        <p:nvSpPr>
          <p:cNvPr id="176" name="Google…"/>
          <p:cNvSpPr txBox="1"/>
          <p:nvPr/>
        </p:nvSpPr>
        <p:spPr>
          <a:xfrm>
            <a:off x="5390083" y="1805044"/>
            <a:ext cx="1411834"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Google</a:t>
            </a:r>
          </a:p>
          <a:p>
            <a:pPr algn="ctr">
              <a:defRPr>
                <a:solidFill>
                  <a:srgbClr val="053041"/>
                </a:solidFill>
                <a:latin typeface="Chalkduster"/>
                <a:ea typeface="Chalkduster"/>
                <a:cs typeface="Chalkduster"/>
                <a:sym typeface="Chalkduster"/>
              </a:defRPr>
            </a:pPr>
            <a:r>
              <a:t>StreetView</a:t>
            </a:r>
          </a:p>
        </p:txBody>
      </p:sp>
      <p:pic>
        <p:nvPicPr>
          <p:cNvPr id="177" name="Line" descr="Line"/>
          <p:cNvPicPr>
            <a:picLocks noChangeAspect="0"/>
          </p:cNvPicPr>
          <p:nvPr/>
        </p:nvPicPr>
        <p:blipFill>
          <a:blip r:embed="rId7">
            <a:extLst/>
          </a:blip>
          <a:stretch>
            <a:fillRect/>
          </a:stretch>
        </p:blipFill>
        <p:spPr>
          <a:xfrm rot="15366489">
            <a:off x="6512149" y="3815157"/>
            <a:ext cx="955745" cy="76201"/>
          </a:xfrm>
          <a:prstGeom prst="rect">
            <a:avLst/>
          </a:prstGeom>
        </p:spPr>
      </p:pic>
      <p:sp>
        <p:nvSpPr>
          <p:cNvPr id="179" name="4G Mobile…"/>
          <p:cNvSpPr txBox="1"/>
          <p:nvPr/>
        </p:nvSpPr>
        <p:spPr>
          <a:xfrm>
            <a:off x="6454477" y="4166033"/>
            <a:ext cx="1618963"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4G Mobile</a:t>
            </a:r>
          </a:p>
          <a:p>
            <a:pPr algn="ctr">
              <a:defRPr>
                <a:solidFill>
                  <a:srgbClr val="053041"/>
                </a:solidFill>
                <a:latin typeface="Chalkduster"/>
                <a:ea typeface="Chalkduster"/>
                <a:cs typeface="Chalkduster"/>
                <a:sym typeface="Chalkduster"/>
              </a:defRPr>
            </a:pPr>
            <a:r>
              <a:t>Network</a:t>
            </a:r>
          </a:p>
        </p:txBody>
      </p:sp>
      <p:pic>
        <p:nvPicPr>
          <p:cNvPr id="180" name="Line" descr="Line"/>
          <p:cNvPicPr>
            <a:picLocks noChangeAspect="0"/>
          </p:cNvPicPr>
          <p:nvPr/>
        </p:nvPicPr>
        <p:blipFill>
          <a:blip r:embed="rId8">
            <a:extLst/>
          </a:blip>
          <a:stretch>
            <a:fillRect/>
          </a:stretch>
        </p:blipFill>
        <p:spPr>
          <a:xfrm rot="17005792">
            <a:off x="6528782" y="2574695"/>
            <a:ext cx="1747406" cy="76201"/>
          </a:xfrm>
          <a:prstGeom prst="rect">
            <a:avLst/>
          </a:prstGeom>
        </p:spPr>
      </p:pic>
      <p:sp>
        <p:nvSpPr>
          <p:cNvPr id="182" name="Instagram"/>
          <p:cNvSpPr txBox="1"/>
          <p:nvPr/>
        </p:nvSpPr>
        <p:spPr>
          <a:xfrm>
            <a:off x="6885176" y="1225084"/>
            <a:ext cx="1443156"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053041"/>
                </a:solidFill>
                <a:latin typeface="Chalkduster"/>
                <a:ea typeface="Chalkduster"/>
                <a:cs typeface="Chalkduster"/>
                <a:sym typeface="Chalkduster"/>
              </a:defRPr>
            </a:lvl1pPr>
          </a:lstStyle>
          <a:p>
            <a:pPr/>
            <a:r>
              <a:t>Instagram</a:t>
            </a:r>
          </a:p>
        </p:txBody>
      </p:sp>
      <p:pic>
        <p:nvPicPr>
          <p:cNvPr id="183" name="Line" descr="Line"/>
          <p:cNvPicPr>
            <a:picLocks noChangeAspect="0"/>
          </p:cNvPicPr>
          <p:nvPr/>
        </p:nvPicPr>
        <p:blipFill>
          <a:blip r:embed="rId6">
            <a:extLst/>
          </a:blip>
          <a:stretch>
            <a:fillRect/>
          </a:stretch>
        </p:blipFill>
        <p:spPr>
          <a:xfrm rot="17003157">
            <a:off x="7620396" y="2967786"/>
            <a:ext cx="953860" cy="76201"/>
          </a:xfrm>
          <a:prstGeom prst="rect">
            <a:avLst/>
          </a:prstGeom>
        </p:spPr>
      </p:pic>
      <p:sp>
        <p:nvSpPr>
          <p:cNvPr id="185" name="Tinder"/>
          <p:cNvSpPr txBox="1"/>
          <p:nvPr/>
        </p:nvSpPr>
        <p:spPr>
          <a:xfrm>
            <a:off x="7765218" y="2113743"/>
            <a:ext cx="969032"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053041"/>
                </a:solidFill>
                <a:latin typeface="Chalkduster"/>
                <a:ea typeface="Chalkduster"/>
                <a:cs typeface="Chalkduster"/>
                <a:sym typeface="Chalkduster"/>
              </a:defRPr>
            </a:lvl1pPr>
          </a:lstStyle>
          <a:p>
            <a:pPr/>
            <a:r>
              <a:t>Tinder</a:t>
            </a:r>
          </a:p>
        </p:txBody>
      </p:sp>
      <p:pic>
        <p:nvPicPr>
          <p:cNvPr id="186" name="Line" descr="Line"/>
          <p:cNvPicPr>
            <a:picLocks noChangeAspect="0"/>
          </p:cNvPicPr>
          <p:nvPr/>
        </p:nvPicPr>
        <p:blipFill>
          <a:blip r:embed="rId5">
            <a:extLst/>
          </a:blip>
          <a:stretch>
            <a:fillRect/>
          </a:stretch>
        </p:blipFill>
        <p:spPr>
          <a:xfrm rot="15374341">
            <a:off x="7812997" y="4116874"/>
            <a:ext cx="1590092" cy="76201"/>
          </a:xfrm>
          <a:prstGeom prst="rect">
            <a:avLst/>
          </a:prstGeom>
        </p:spPr>
      </p:pic>
      <p:sp>
        <p:nvSpPr>
          <p:cNvPr id="188" name="5.9 million…"/>
          <p:cNvSpPr txBox="1"/>
          <p:nvPr/>
        </p:nvSpPr>
        <p:spPr>
          <a:xfrm>
            <a:off x="7791339" y="4804472"/>
            <a:ext cx="2042316" cy="7996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5.9 million</a:t>
            </a:r>
          </a:p>
          <a:p>
            <a:pPr algn="ctr">
              <a:defRPr>
                <a:solidFill>
                  <a:srgbClr val="053041"/>
                </a:solidFill>
                <a:latin typeface="Chalkduster"/>
                <a:ea typeface="Chalkduster"/>
                <a:cs typeface="Chalkduster"/>
                <a:sym typeface="Chalkduster"/>
              </a:defRPr>
            </a:pPr>
            <a:r>
              <a:t>CCTV Cameras</a:t>
            </a:r>
          </a:p>
        </p:txBody>
      </p:sp>
      <p:pic>
        <p:nvPicPr>
          <p:cNvPr id="189" name="Line" descr="Line"/>
          <p:cNvPicPr>
            <a:picLocks noChangeAspect="0"/>
          </p:cNvPicPr>
          <p:nvPr/>
        </p:nvPicPr>
        <p:blipFill>
          <a:blip r:embed="rId8">
            <a:extLst/>
          </a:blip>
          <a:stretch>
            <a:fillRect/>
          </a:stretch>
        </p:blipFill>
        <p:spPr>
          <a:xfrm rot="17005792">
            <a:off x="9161805" y="2566072"/>
            <a:ext cx="1747406" cy="76201"/>
          </a:xfrm>
          <a:prstGeom prst="rect">
            <a:avLst/>
          </a:prstGeom>
        </p:spPr>
      </p:pic>
      <p:sp>
        <p:nvSpPr>
          <p:cNvPr id="191" name="Pokemon Go"/>
          <p:cNvSpPr txBox="1"/>
          <p:nvPr/>
        </p:nvSpPr>
        <p:spPr>
          <a:xfrm>
            <a:off x="9327362" y="1216461"/>
            <a:ext cx="1824830" cy="4440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a:solidFill>
                  <a:srgbClr val="053041"/>
                </a:solidFill>
                <a:latin typeface="Chalkduster"/>
                <a:ea typeface="Chalkduster"/>
                <a:cs typeface="Chalkduster"/>
                <a:sym typeface="Chalkduster"/>
              </a:defRPr>
            </a:lvl1pPr>
          </a:lstStyle>
          <a:p>
            <a:pPr/>
            <a:r>
              <a:t>Pokemon Go</a:t>
            </a:r>
          </a:p>
        </p:txBody>
      </p:sp>
      <p:pic>
        <p:nvPicPr>
          <p:cNvPr id="192" name="Line" descr="Line"/>
          <p:cNvPicPr>
            <a:picLocks noChangeAspect="0"/>
          </p:cNvPicPr>
          <p:nvPr/>
        </p:nvPicPr>
        <p:blipFill>
          <a:blip r:embed="rId9">
            <a:extLst/>
          </a:blip>
          <a:stretch>
            <a:fillRect/>
          </a:stretch>
        </p:blipFill>
        <p:spPr>
          <a:xfrm rot="15234670">
            <a:off x="10474614" y="3815157"/>
            <a:ext cx="978545" cy="76201"/>
          </a:xfrm>
          <a:prstGeom prst="rect">
            <a:avLst/>
          </a:prstGeom>
        </p:spPr>
      </p:pic>
      <p:sp>
        <p:nvSpPr>
          <p:cNvPr id="194" name="8 billion…"/>
          <p:cNvSpPr txBox="1"/>
          <p:nvPr/>
        </p:nvSpPr>
        <p:spPr>
          <a:xfrm>
            <a:off x="10331119" y="4268958"/>
            <a:ext cx="1622752" cy="151081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053041"/>
                </a:solidFill>
                <a:latin typeface="Chalkduster"/>
                <a:ea typeface="Chalkduster"/>
                <a:cs typeface="Chalkduster"/>
                <a:sym typeface="Chalkduster"/>
              </a:defRPr>
            </a:pPr>
            <a:r>
              <a:t>8 billion</a:t>
            </a:r>
          </a:p>
          <a:p>
            <a:pPr algn="ctr">
              <a:defRPr>
                <a:solidFill>
                  <a:srgbClr val="053041"/>
                </a:solidFill>
                <a:latin typeface="Chalkduster"/>
                <a:ea typeface="Chalkduster"/>
                <a:cs typeface="Chalkduster"/>
                <a:sym typeface="Chalkduster"/>
              </a:defRPr>
            </a:pPr>
            <a:r>
              <a:t>Internet</a:t>
            </a:r>
          </a:p>
          <a:p>
            <a:pPr algn="ctr">
              <a:defRPr>
                <a:solidFill>
                  <a:srgbClr val="053041"/>
                </a:solidFill>
                <a:latin typeface="Chalkduster"/>
                <a:ea typeface="Chalkduster"/>
                <a:cs typeface="Chalkduster"/>
                <a:sym typeface="Chalkduster"/>
              </a:defRPr>
            </a:pPr>
            <a:r>
              <a:t>Connected</a:t>
            </a:r>
          </a:p>
          <a:p>
            <a:pPr algn="ctr">
              <a:defRPr>
                <a:solidFill>
                  <a:srgbClr val="053041"/>
                </a:solidFill>
                <a:latin typeface="Chalkduster"/>
                <a:ea typeface="Chalkduster"/>
                <a:cs typeface="Chalkduster"/>
                <a:sym typeface="Chalkduster"/>
              </a:defRPr>
            </a:pPr>
            <a:r>
              <a:t>Devices</a:t>
            </a:r>
          </a:p>
        </p:txBody>
      </p:sp>
      <p:sp>
        <p:nvSpPr>
          <p:cNvPr id="195" name="?"/>
          <p:cNvSpPr txBox="1"/>
          <p:nvPr/>
        </p:nvSpPr>
        <p:spPr>
          <a:xfrm>
            <a:off x="11550167" y="2981089"/>
            <a:ext cx="417782" cy="8958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5000">
                <a:solidFill>
                  <a:srgbClr val="053041"/>
                </a:solidFill>
                <a:latin typeface="Chalkduster"/>
                <a:ea typeface="Chalkduster"/>
                <a:cs typeface="Chalkduster"/>
                <a:sym typeface="Chalkduster"/>
              </a:defRPr>
            </a:lvl1pPr>
          </a:lstStyle>
          <a:p>
            <a:pPr/>
            <a:r>
              <a:t>?</a:t>
            </a:r>
          </a:p>
        </p:txBody>
      </p:sp>
      <p:pic>
        <p:nvPicPr>
          <p:cNvPr id="196" name="Line" descr="Line"/>
          <p:cNvPicPr>
            <a:picLocks noChangeAspect="0"/>
          </p:cNvPicPr>
          <p:nvPr/>
        </p:nvPicPr>
        <p:blipFill>
          <a:blip r:embed="rId6">
            <a:extLst/>
          </a:blip>
          <a:stretch>
            <a:fillRect/>
          </a:stretch>
        </p:blipFill>
        <p:spPr>
          <a:xfrm rot="17003157">
            <a:off x="10131557" y="2976682"/>
            <a:ext cx="953860" cy="76201"/>
          </a:xfrm>
          <a:prstGeom prst="rect">
            <a:avLst/>
          </a:prstGeom>
        </p:spPr>
      </p:pic>
      <p:sp>
        <p:nvSpPr>
          <p:cNvPr id="198" name="GDPR!"/>
          <p:cNvSpPr txBox="1"/>
          <p:nvPr/>
        </p:nvSpPr>
        <p:spPr>
          <a:xfrm>
            <a:off x="10186847" y="2122639"/>
            <a:ext cx="1148095" cy="54476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a:solidFill>
                  <a:srgbClr val="C7413B"/>
                </a:solidFill>
                <a:latin typeface="Chalkduster"/>
                <a:ea typeface="Chalkduster"/>
                <a:cs typeface="Chalkduster"/>
                <a:sym typeface="Chalkduster"/>
              </a:defRPr>
            </a:pPr>
            <a:r>
              <a:rPr sz="2300"/>
              <a:t>GDPR</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146"/>
                                        </p:tgtEl>
                                        <p:attrNameLst>
                                          <p:attrName>style.visibility</p:attrName>
                                        </p:attrNameLst>
                                      </p:cBhvr>
                                      <p:to>
                                        <p:strVal val="visible"/>
                                      </p:to>
                                    </p:set>
                                    <p:animEffect filter="wipe(left)" transition="in">
                                      <p:cBhvr>
                                        <p:cTn id="7" dur="1000"/>
                                        <p:tgtEl>
                                          <p:spTgt spid="146"/>
                                        </p:tgtEl>
                                      </p:cBhvr>
                                    </p:animEffect>
                                  </p:childTnLst>
                                </p:cTn>
                              </p:par>
                            </p:childTnLst>
                          </p:cTn>
                        </p:par>
                        <p:par>
                          <p:cTn id="8" fill="hold">
                            <p:stCondLst>
                              <p:cond delay="1000"/>
                            </p:stCondLst>
                            <p:childTnLst>
                              <p:par>
                                <p:cTn id="9" presetClass="entr" nodeType="afterEffect" presetSubtype="1" presetID="2" grpId="2" fill="hold">
                                  <p:stCondLst>
                                    <p:cond delay="0"/>
                                  </p:stCondLst>
                                  <p:iterate type="el" backwards="0">
                                    <p:tmAbs val="0"/>
                                  </p:iterate>
                                  <p:childTnLst>
                                    <p:set>
                                      <p:cBhvr>
                                        <p:cTn id="10" fill="hold"/>
                                        <p:tgtEl>
                                          <p:spTgt spid="150"/>
                                        </p:tgtEl>
                                        <p:attrNameLst>
                                          <p:attrName>style.visibility</p:attrName>
                                        </p:attrNameLst>
                                      </p:cBhvr>
                                      <p:to>
                                        <p:strVal val="visible"/>
                                      </p:to>
                                    </p:set>
                                    <p:anim calcmode="lin" valueType="num">
                                      <p:cBhvr>
                                        <p:cTn id="11" dur="1000" fill="hold"/>
                                        <p:tgtEl>
                                          <p:spTgt spid="150"/>
                                        </p:tgtEl>
                                        <p:attrNameLst>
                                          <p:attrName>ppt_x</p:attrName>
                                        </p:attrNameLst>
                                      </p:cBhvr>
                                      <p:tavLst>
                                        <p:tav tm="0">
                                          <p:val>
                                            <p:strVal val="#ppt_x"/>
                                          </p:val>
                                        </p:tav>
                                        <p:tav tm="100000">
                                          <p:val>
                                            <p:strVal val="#ppt_x"/>
                                          </p:val>
                                        </p:tav>
                                      </p:tavLst>
                                    </p:anim>
                                    <p:anim calcmode="lin" valueType="num">
                                      <p:cBhvr>
                                        <p:cTn id="12" dur="1000" fill="hold"/>
                                        <p:tgtEl>
                                          <p:spTgt spid="150"/>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Class="entr" nodeType="afterEffect" presetSubtype="1" presetID="2" grpId="3" fill="hold">
                                  <p:stCondLst>
                                    <p:cond delay="0"/>
                                  </p:stCondLst>
                                  <p:iterate type="el" backwards="0">
                                    <p:tmAbs val="0"/>
                                  </p:iterate>
                                  <p:childTnLst>
                                    <p:set>
                                      <p:cBhvr>
                                        <p:cTn id="15" fill="hold"/>
                                        <p:tgtEl>
                                          <p:spTgt spid="151"/>
                                        </p:tgtEl>
                                        <p:attrNameLst>
                                          <p:attrName>style.visibility</p:attrName>
                                        </p:attrNameLst>
                                      </p:cBhvr>
                                      <p:to>
                                        <p:strVal val="visible"/>
                                      </p:to>
                                    </p:set>
                                    <p:anim calcmode="lin" valueType="num">
                                      <p:cBhvr>
                                        <p:cTn id="16" dur="1000" fill="hold"/>
                                        <p:tgtEl>
                                          <p:spTgt spid="151"/>
                                        </p:tgtEl>
                                        <p:attrNameLst>
                                          <p:attrName>ppt_x</p:attrName>
                                        </p:attrNameLst>
                                      </p:cBhvr>
                                      <p:tavLst>
                                        <p:tav tm="0">
                                          <p:val>
                                            <p:strVal val="#ppt_x"/>
                                          </p:val>
                                        </p:tav>
                                        <p:tav tm="100000">
                                          <p:val>
                                            <p:strVal val="#ppt_x"/>
                                          </p:val>
                                        </p:tav>
                                      </p:tavLst>
                                    </p:anim>
                                    <p:anim calcmode="lin" valueType="num">
                                      <p:cBhvr>
                                        <p:cTn id="17" dur="1000" fill="hold"/>
                                        <p:tgtEl>
                                          <p:spTgt spid="151"/>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Class="entr" nodeType="afterEffect" presetSubtype="1" presetID="2" grpId="4" fill="hold">
                                  <p:stCondLst>
                                    <p:cond delay="0"/>
                                  </p:stCondLst>
                                  <p:iterate type="el" backwards="0">
                                    <p:tmAbs val="0"/>
                                  </p:iterate>
                                  <p:childTnLst>
                                    <p:set>
                                      <p:cBhvr>
                                        <p:cTn id="20" fill="hold"/>
                                        <p:tgtEl>
                                          <p:spTgt spid="152"/>
                                        </p:tgtEl>
                                        <p:attrNameLst>
                                          <p:attrName>style.visibility</p:attrName>
                                        </p:attrNameLst>
                                      </p:cBhvr>
                                      <p:to>
                                        <p:strVal val="visible"/>
                                      </p:to>
                                    </p:set>
                                    <p:anim calcmode="lin" valueType="num">
                                      <p:cBhvr>
                                        <p:cTn id="21" dur="1000" fill="hold"/>
                                        <p:tgtEl>
                                          <p:spTgt spid="152"/>
                                        </p:tgtEl>
                                        <p:attrNameLst>
                                          <p:attrName>ppt_x</p:attrName>
                                        </p:attrNameLst>
                                      </p:cBhvr>
                                      <p:tavLst>
                                        <p:tav tm="0">
                                          <p:val>
                                            <p:strVal val="#ppt_x"/>
                                          </p:val>
                                        </p:tav>
                                        <p:tav tm="100000">
                                          <p:val>
                                            <p:strVal val="#ppt_x"/>
                                          </p:val>
                                        </p:tav>
                                      </p:tavLst>
                                    </p:anim>
                                    <p:anim calcmode="lin" valueType="num">
                                      <p:cBhvr>
                                        <p:cTn id="22" dur="1000" fill="hold"/>
                                        <p:tgtEl>
                                          <p:spTgt spid="152"/>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Class="entr" nodeType="afterEffect" presetSubtype="1" presetID="2" grpId="5" fill="hold">
                                  <p:stCondLst>
                                    <p:cond delay="0"/>
                                  </p:stCondLst>
                                  <p:iterate type="el" backwards="0">
                                    <p:tmAbs val="0"/>
                                  </p:iterate>
                                  <p:childTnLst>
                                    <p:set>
                                      <p:cBhvr>
                                        <p:cTn id="25" fill="hold"/>
                                        <p:tgtEl>
                                          <p:spTgt spid="153"/>
                                        </p:tgtEl>
                                        <p:attrNameLst>
                                          <p:attrName>style.visibility</p:attrName>
                                        </p:attrNameLst>
                                      </p:cBhvr>
                                      <p:to>
                                        <p:strVal val="visible"/>
                                      </p:to>
                                    </p:set>
                                    <p:anim calcmode="lin" valueType="num">
                                      <p:cBhvr>
                                        <p:cTn id="26" dur="1000" fill="hold"/>
                                        <p:tgtEl>
                                          <p:spTgt spid="153"/>
                                        </p:tgtEl>
                                        <p:attrNameLst>
                                          <p:attrName>ppt_x</p:attrName>
                                        </p:attrNameLst>
                                      </p:cBhvr>
                                      <p:tavLst>
                                        <p:tav tm="0">
                                          <p:val>
                                            <p:strVal val="#ppt_x"/>
                                          </p:val>
                                        </p:tav>
                                        <p:tav tm="100000">
                                          <p:val>
                                            <p:strVal val="#ppt_x"/>
                                          </p:val>
                                        </p:tav>
                                      </p:tavLst>
                                    </p:anim>
                                    <p:anim calcmode="lin" valueType="num">
                                      <p:cBhvr>
                                        <p:cTn id="27" dur="1000" fill="hold"/>
                                        <p:tgtEl>
                                          <p:spTgt spid="153"/>
                                        </p:tgtEl>
                                        <p:attrNameLst>
                                          <p:attrName>ppt_y</p:attrName>
                                        </p:attrNameLst>
                                      </p:cBhvr>
                                      <p:tavLst>
                                        <p:tav tm="0">
                                          <p:val>
                                            <p:strVal val="0-#ppt_h/2"/>
                                          </p:val>
                                        </p:tav>
                                        <p:tav tm="100000">
                                          <p:val>
                                            <p:strVal val="#ppt_y"/>
                                          </p:val>
                                        </p:tav>
                                      </p:tavLst>
                                    </p:anim>
                                  </p:childTnLst>
                                </p:cTn>
                              </p:par>
                            </p:childTnLst>
                          </p:cTn>
                        </p:par>
                        <p:par>
                          <p:cTn id="28" fill="hold">
                            <p:stCondLst>
                              <p:cond delay="5000"/>
                            </p:stCondLst>
                            <p:childTnLst>
                              <p:par>
                                <p:cTn id="29" presetClass="entr" nodeType="afterEffect" presetSubtype="1" presetID="2" grpId="6" fill="hold">
                                  <p:stCondLst>
                                    <p:cond delay="0"/>
                                  </p:stCondLst>
                                  <p:iterate type="el" backwards="0">
                                    <p:tmAbs val="0"/>
                                  </p:iterate>
                                  <p:childTnLst>
                                    <p:set>
                                      <p:cBhvr>
                                        <p:cTn id="30" fill="hold"/>
                                        <p:tgtEl>
                                          <p:spTgt spid="154"/>
                                        </p:tgtEl>
                                        <p:attrNameLst>
                                          <p:attrName>style.visibility</p:attrName>
                                        </p:attrNameLst>
                                      </p:cBhvr>
                                      <p:to>
                                        <p:strVal val="visible"/>
                                      </p:to>
                                    </p:set>
                                    <p:anim calcmode="lin" valueType="num">
                                      <p:cBhvr>
                                        <p:cTn id="31" dur="1000" fill="hold"/>
                                        <p:tgtEl>
                                          <p:spTgt spid="154"/>
                                        </p:tgtEl>
                                        <p:attrNameLst>
                                          <p:attrName>ppt_x</p:attrName>
                                        </p:attrNameLst>
                                      </p:cBhvr>
                                      <p:tavLst>
                                        <p:tav tm="0">
                                          <p:val>
                                            <p:strVal val="#ppt_x"/>
                                          </p:val>
                                        </p:tav>
                                        <p:tav tm="100000">
                                          <p:val>
                                            <p:strVal val="#ppt_x"/>
                                          </p:val>
                                        </p:tav>
                                      </p:tavLst>
                                    </p:anim>
                                    <p:anim calcmode="lin" valueType="num">
                                      <p:cBhvr>
                                        <p:cTn id="32" dur="1000" fill="hold"/>
                                        <p:tgtEl>
                                          <p:spTgt spid="154"/>
                                        </p:tgtEl>
                                        <p:attrNameLst>
                                          <p:attrName>ppt_y</p:attrName>
                                        </p:attrNameLst>
                                      </p:cBhvr>
                                      <p:tavLst>
                                        <p:tav tm="0">
                                          <p:val>
                                            <p:strVal val="0-#ppt_h/2"/>
                                          </p:val>
                                        </p:tav>
                                        <p:tav tm="100000">
                                          <p:val>
                                            <p:strVal val="#ppt_y"/>
                                          </p:val>
                                        </p:tav>
                                      </p:tavLst>
                                    </p:anim>
                                  </p:childTnLst>
                                </p:cTn>
                              </p:par>
                            </p:childTnLst>
                          </p:cTn>
                        </p:par>
                        <p:par>
                          <p:cTn id="33" fill="hold">
                            <p:stCondLst>
                              <p:cond delay="6000"/>
                            </p:stCondLst>
                            <p:childTnLst>
                              <p:par>
                                <p:cTn id="34" presetClass="entr" nodeType="afterEffect" presetID="9" grpId="7" fill="hold">
                                  <p:stCondLst>
                                    <p:cond delay="0"/>
                                  </p:stCondLst>
                                  <p:iterate type="el" backwards="0">
                                    <p:tmAbs val="0"/>
                                  </p:iterate>
                                  <p:childTnLst>
                                    <p:set>
                                      <p:cBhvr>
                                        <p:cTn id="35" fill="hold"/>
                                        <p:tgtEl>
                                          <p:spTgt spid="148"/>
                                        </p:tgtEl>
                                        <p:attrNameLst>
                                          <p:attrName>style.visibility</p:attrName>
                                        </p:attrNameLst>
                                      </p:cBhvr>
                                      <p:to>
                                        <p:strVal val="visible"/>
                                      </p:to>
                                    </p:set>
                                    <p:animEffect filter="dissolve" transition="in">
                                      <p:cBhvr>
                                        <p:cTn id="36" dur="499"/>
                                        <p:tgtEl>
                                          <p:spTgt spid="148"/>
                                        </p:tgtEl>
                                      </p:cBhvr>
                                    </p:animEffect>
                                  </p:childTnLst>
                                </p:cTn>
                              </p:par>
                            </p:childTnLst>
                          </p:cTn>
                        </p:par>
                        <p:par>
                          <p:cTn id="37" fill="hold">
                            <p:stCondLst>
                              <p:cond delay="6499"/>
                            </p:stCondLst>
                            <p:childTnLst>
                              <p:par>
                                <p:cTn id="38" presetClass="entr" nodeType="afterEffect" presetSubtype="0" presetID="1" grpId="8" fill="hold">
                                  <p:stCondLst>
                                    <p:cond delay="0"/>
                                  </p:stCondLst>
                                  <p:iterate type="lt" backwards="0">
                                    <p:tmAbs val="100"/>
                                  </p:iterate>
                                  <p:childTnLst>
                                    <p:set>
                                      <p:cBhvr>
                                        <p:cTn id="39" fill="hold"/>
                                        <p:tgtEl>
                                          <p:spTgt spid="1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ID="9" grpId="9" fill="hold">
                                  <p:stCondLst>
                                    <p:cond delay="0"/>
                                  </p:stCondLst>
                                  <p:iterate type="el" backwards="0">
                                    <p:tmAbs val="0"/>
                                  </p:iterate>
                                  <p:childTnLst>
                                    <p:set>
                                      <p:cBhvr>
                                        <p:cTn id="43" fill="hold"/>
                                        <p:tgtEl>
                                          <p:spTgt spid="156"/>
                                        </p:tgtEl>
                                        <p:attrNameLst>
                                          <p:attrName>style.visibility</p:attrName>
                                        </p:attrNameLst>
                                      </p:cBhvr>
                                      <p:to>
                                        <p:strVal val="visible"/>
                                      </p:to>
                                    </p:set>
                                    <p:animEffect filter="dissolve" transition="in">
                                      <p:cBhvr>
                                        <p:cTn id="44" dur="500"/>
                                        <p:tgtEl>
                                          <p:spTgt spid="156"/>
                                        </p:tgtEl>
                                      </p:cBhvr>
                                    </p:animEffect>
                                  </p:childTnLst>
                                </p:cTn>
                              </p:par>
                            </p:childTnLst>
                          </p:cTn>
                        </p:par>
                        <p:par>
                          <p:cTn id="45" fill="hold">
                            <p:stCondLst>
                              <p:cond delay="500"/>
                            </p:stCondLst>
                            <p:childTnLst>
                              <p:par>
                                <p:cTn id="46" presetClass="entr" nodeType="afterEffect" presetSubtype="16" presetID="23" grpId="10" fill="hold">
                                  <p:stCondLst>
                                    <p:cond delay="0"/>
                                  </p:stCondLst>
                                  <p:iterate type="el" backwards="0">
                                    <p:tmAbs val="0"/>
                                  </p:iterate>
                                  <p:childTnLst>
                                    <p:set>
                                      <p:cBhvr>
                                        <p:cTn id="47" fill="hold"/>
                                        <p:tgtEl>
                                          <p:spTgt spid="158"/>
                                        </p:tgtEl>
                                        <p:attrNameLst>
                                          <p:attrName>style.visibility</p:attrName>
                                        </p:attrNameLst>
                                      </p:cBhvr>
                                      <p:to>
                                        <p:strVal val="visible"/>
                                      </p:to>
                                    </p:set>
                                    <p:anim calcmode="lin" valueType="num">
                                      <p:cBhvr>
                                        <p:cTn id="48" dur="499" fill="hold"/>
                                        <p:tgtEl>
                                          <p:spTgt spid="158"/>
                                        </p:tgtEl>
                                        <p:attrNameLst>
                                          <p:attrName>ppt_w</p:attrName>
                                        </p:attrNameLst>
                                      </p:cBhvr>
                                      <p:tavLst>
                                        <p:tav tm="0">
                                          <p:val>
                                            <p:fltVal val="0"/>
                                          </p:val>
                                        </p:tav>
                                        <p:tav tm="100000">
                                          <p:val>
                                            <p:strVal val="#ppt_w"/>
                                          </p:val>
                                        </p:tav>
                                      </p:tavLst>
                                    </p:anim>
                                    <p:anim calcmode="lin" valueType="num">
                                      <p:cBhvr>
                                        <p:cTn id="49" dur="499" fill="hold"/>
                                        <p:tgtEl>
                                          <p:spTgt spid="158"/>
                                        </p:tgtEl>
                                        <p:attrNameLst>
                                          <p:attrName>ppt_h</p:attrName>
                                        </p:attrNameLst>
                                      </p:cBhvr>
                                      <p:tavLst>
                                        <p:tav tm="0">
                                          <p:val>
                                            <p:fltVal val="0"/>
                                          </p:val>
                                        </p:tav>
                                        <p:tav tm="100000">
                                          <p:val>
                                            <p:strVal val="#ppt_h"/>
                                          </p:val>
                                        </p:tav>
                                      </p:tavLst>
                                    </p:anim>
                                  </p:childTnLst>
                                </p:cTn>
                              </p:par>
                            </p:childTnLst>
                          </p:cTn>
                        </p:par>
                        <p:par>
                          <p:cTn id="50" fill="hold">
                            <p:stCondLst>
                              <p:cond delay="999"/>
                            </p:stCondLst>
                            <p:childTnLst>
                              <p:par>
                                <p:cTn id="51" presetClass="entr" nodeType="afterEffect" presetID="9" grpId="11" fill="hold">
                                  <p:stCondLst>
                                    <p:cond delay="0"/>
                                  </p:stCondLst>
                                  <p:iterate type="el" backwards="0">
                                    <p:tmAbs val="0"/>
                                  </p:iterate>
                                  <p:childTnLst>
                                    <p:set>
                                      <p:cBhvr>
                                        <p:cTn id="52" fill="hold"/>
                                        <p:tgtEl>
                                          <p:spTgt spid="159"/>
                                        </p:tgtEl>
                                        <p:attrNameLst>
                                          <p:attrName>style.visibility</p:attrName>
                                        </p:attrNameLst>
                                      </p:cBhvr>
                                      <p:to>
                                        <p:strVal val="visible"/>
                                      </p:to>
                                    </p:set>
                                    <p:animEffect filter="dissolve" transition="in">
                                      <p:cBhvr>
                                        <p:cTn id="53" dur="500"/>
                                        <p:tgtEl>
                                          <p:spTgt spid="159"/>
                                        </p:tgtEl>
                                      </p:cBhvr>
                                    </p:animEffect>
                                  </p:childTnLst>
                                </p:cTn>
                              </p:par>
                            </p:childTnLst>
                          </p:cTn>
                        </p:par>
                        <p:par>
                          <p:cTn id="54" fill="hold">
                            <p:stCondLst>
                              <p:cond delay="1499"/>
                            </p:stCondLst>
                            <p:childTnLst>
                              <p:par>
                                <p:cTn id="55" presetClass="entr" nodeType="afterEffect" presetSubtype="16" presetID="23" grpId="12" fill="hold">
                                  <p:stCondLst>
                                    <p:cond delay="0"/>
                                  </p:stCondLst>
                                  <p:iterate type="el" backwards="0">
                                    <p:tmAbs val="0"/>
                                  </p:iterate>
                                  <p:childTnLst>
                                    <p:set>
                                      <p:cBhvr>
                                        <p:cTn id="56" fill="hold"/>
                                        <p:tgtEl>
                                          <p:spTgt spid="161"/>
                                        </p:tgtEl>
                                        <p:attrNameLst>
                                          <p:attrName>style.visibility</p:attrName>
                                        </p:attrNameLst>
                                      </p:cBhvr>
                                      <p:to>
                                        <p:strVal val="visible"/>
                                      </p:to>
                                    </p:set>
                                    <p:anim calcmode="lin" valueType="num">
                                      <p:cBhvr>
                                        <p:cTn id="57" dur="499" fill="hold"/>
                                        <p:tgtEl>
                                          <p:spTgt spid="161"/>
                                        </p:tgtEl>
                                        <p:attrNameLst>
                                          <p:attrName>ppt_w</p:attrName>
                                        </p:attrNameLst>
                                      </p:cBhvr>
                                      <p:tavLst>
                                        <p:tav tm="0">
                                          <p:val>
                                            <p:fltVal val="0"/>
                                          </p:val>
                                        </p:tav>
                                        <p:tav tm="100000">
                                          <p:val>
                                            <p:strVal val="#ppt_w"/>
                                          </p:val>
                                        </p:tav>
                                      </p:tavLst>
                                    </p:anim>
                                    <p:anim calcmode="lin" valueType="num">
                                      <p:cBhvr>
                                        <p:cTn id="58" dur="499" fill="hold"/>
                                        <p:tgtEl>
                                          <p:spTgt spid="161"/>
                                        </p:tgtEl>
                                        <p:attrNameLst>
                                          <p:attrName>ppt_h</p:attrName>
                                        </p:attrNameLst>
                                      </p:cBhvr>
                                      <p:tavLst>
                                        <p:tav tm="0">
                                          <p:val>
                                            <p:fltVal val="0"/>
                                          </p:val>
                                        </p:tav>
                                        <p:tav tm="100000">
                                          <p:val>
                                            <p:strVal val="#ppt_h"/>
                                          </p:val>
                                        </p:tav>
                                      </p:tavLst>
                                    </p:anim>
                                  </p:childTnLst>
                                </p:cTn>
                              </p:par>
                            </p:childTnLst>
                          </p:cTn>
                        </p:par>
                        <p:par>
                          <p:cTn id="59" fill="hold">
                            <p:stCondLst>
                              <p:cond delay="1998"/>
                            </p:stCondLst>
                            <p:childTnLst>
                              <p:par>
                                <p:cTn id="60" presetClass="entr" nodeType="afterEffect" presetID="9" grpId="13" fill="hold">
                                  <p:stCondLst>
                                    <p:cond delay="0"/>
                                  </p:stCondLst>
                                  <p:iterate type="el" backwards="0">
                                    <p:tmAbs val="0"/>
                                  </p:iterate>
                                  <p:childTnLst>
                                    <p:set>
                                      <p:cBhvr>
                                        <p:cTn id="61" fill="hold"/>
                                        <p:tgtEl>
                                          <p:spTgt spid="162"/>
                                        </p:tgtEl>
                                        <p:attrNameLst>
                                          <p:attrName>style.visibility</p:attrName>
                                        </p:attrNameLst>
                                      </p:cBhvr>
                                      <p:to>
                                        <p:strVal val="visible"/>
                                      </p:to>
                                    </p:set>
                                    <p:animEffect filter="dissolve" transition="in">
                                      <p:cBhvr>
                                        <p:cTn id="62" dur="500"/>
                                        <p:tgtEl>
                                          <p:spTgt spid="162"/>
                                        </p:tgtEl>
                                      </p:cBhvr>
                                    </p:animEffect>
                                  </p:childTnLst>
                                </p:cTn>
                              </p:par>
                            </p:childTnLst>
                          </p:cTn>
                        </p:par>
                        <p:par>
                          <p:cTn id="63" fill="hold">
                            <p:stCondLst>
                              <p:cond delay="2498"/>
                            </p:stCondLst>
                            <p:childTnLst>
                              <p:par>
                                <p:cTn id="64" presetClass="entr" nodeType="afterEffect" presetSubtype="16" presetID="23" grpId="14" fill="hold">
                                  <p:stCondLst>
                                    <p:cond delay="0"/>
                                  </p:stCondLst>
                                  <p:iterate type="el" backwards="0">
                                    <p:tmAbs val="0"/>
                                  </p:iterate>
                                  <p:childTnLst>
                                    <p:set>
                                      <p:cBhvr>
                                        <p:cTn id="65" fill="hold"/>
                                        <p:tgtEl>
                                          <p:spTgt spid="164"/>
                                        </p:tgtEl>
                                        <p:attrNameLst>
                                          <p:attrName>style.visibility</p:attrName>
                                        </p:attrNameLst>
                                      </p:cBhvr>
                                      <p:to>
                                        <p:strVal val="visible"/>
                                      </p:to>
                                    </p:set>
                                    <p:anim calcmode="lin" valueType="num">
                                      <p:cBhvr>
                                        <p:cTn id="66" dur="499" fill="hold"/>
                                        <p:tgtEl>
                                          <p:spTgt spid="164"/>
                                        </p:tgtEl>
                                        <p:attrNameLst>
                                          <p:attrName>ppt_w</p:attrName>
                                        </p:attrNameLst>
                                      </p:cBhvr>
                                      <p:tavLst>
                                        <p:tav tm="0">
                                          <p:val>
                                            <p:fltVal val="0"/>
                                          </p:val>
                                        </p:tav>
                                        <p:tav tm="100000">
                                          <p:val>
                                            <p:strVal val="#ppt_w"/>
                                          </p:val>
                                        </p:tav>
                                      </p:tavLst>
                                    </p:anim>
                                    <p:anim calcmode="lin" valueType="num">
                                      <p:cBhvr>
                                        <p:cTn id="67" dur="499" fill="hold"/>
                                        <p:tgtEl>
                                          <p:spTgt spid="164"/>
                                        </p:tgtEl>
                                        <p:attrNameLst>
                                          <p:attrName>ppt_h</p:attrName>
                                        </p:attrNameLst>
                                      </p:cBhvr>
                                      <p:tavLst>
                                        <p:tav tm="0">
                                          <p:val>
                                            <p:fltVal val="0"/>
                                          </p:val>
                                        </p:tav>
                                        <p:tav tm="100000">
                                          <p:val>
                                            <p:strVal val="#ppt_h"/>
                                          </p:val>
                                        </p:tav>
                                      </p:tavLst>
                                    </p:anim>
                                  </p:childTnLst>
                                </p:cTn>
                              </p:par>
                            </p:childTnLst>
                          </p:cTn>
                        </p:par>
                        <p:par>
                          <p:cTn id="68" fill="hold">
                            <p:stCondLst>
                              <p:cond delay="2997"/>
                            </p:stCondLst>
                            <p:childTnLst>
                              <p:par>
                                <p:cTn id="69" presetClass="entr" nodeType="afterEffect" presetID="9" grpId="15" fill="hold">
                                  <p:stCondLst>
                                    <p:cond delay="0"/>
                                  </p:stCondLst>
                                  <p:iterate type="el" backwards="0">
                                    <p:tmAbs val="0"/>
                                  </p:iterate>
                                  <p:childTnLst>
                                    <p:set>
                                      <p:cBhvr>
                                        <p:cTn id="70" fill="hold"/>
                                        <p:tgtEl>
                                          <p:spTgt spid="165"/>
                                        </p:tgtEl>
                                        <p:attrNameLst>
                                          <p:attrName>style.visibility</p:attrName>
                                        </p:attrNameLst>
                                      </p:cBhvr>
                                      <p:to>
                                        <p:strVal val="visible"/>
                                      </p:to>
                                    </p:set>
                                    <p:animEffect filter="dissolve" transition="in">
                                      <p:cBhvr>
                                        <p:cTn id="71" dur="500"/>
                                        <p:tgtEl>
                                          <p:spTgt spid="165"/>
                                        </p:tgtEl>
                                      </p:cBhvr>
                                    </p:animEffect>
                                  </p:childTnLst>
                                </p:cTn>
                              </p:par>
                            </p:childTnLst>
                          </p:cTn>
                        </p:par>
                        <p:par>
                          <p:cTn id="72" fill="hold">
                            <p:stCondLst>
                              <p:cond delay="3497"/>
                            </p:stCondLst>
                            <p:childTnLst>
                              <p:par>
                                <p:cTn id="73" presetClass="entr" nodeType="afterEffect" presetSubtype="16" presetID="23" grpId="16" fill="hold">
                                  <p:stCondLst>
                                    <p:cond delay="0"/>
                                  </p:stCondLst>
                                  <p:iterate type="el" backwards="0">
                                    <p:tmAbs val="0"/>
                                  </p:iterate>
                                  <p:childTnLst>
                                    <p:set>
                                      <p:cBhvr>
                                        <p:cTn id="74" fill="hold"/>
                                        <p:tgtEl>
                                          <p:spTgt spid="167"/>
                                        </p:tgtEl>
                                        <p:attrNameLst>
                                          <p:attrName>style.visibility</p:attrName>
                                        </p:attrNameLst>
                                      </p:cBhvr>
                                      <p:to>
                                        <p:strVal val="visible"/>
                                      </p:to>
                                    </p:set>
                                    <p:anim calcmode="lin" valueType="num">
                                      <p:cBhvr>
                                        <p:cTn id="75" dur="499" fill="hold"/>
                                        <p:tgtEl>
                                          <p:spTgt spid="167"/>
                                        </p:tgtEl>
                                        <p:attrNameLst>
                                          <p:attrName>ppt_w</p:attrName>
                                        </p:attrNameLst>
                                      </p:cBhvr>
                                      <p:tavLst>
                                        <p:tav tm="0">
                                          <p:val>
                                            <p:fltVal val="0"/>
                                          </p:val>
                                        </p:tav>
                                        <p:tav tm="100000">
                                          <p:val>
                                            <p:strVal val="#ppt_w"/>
                                          </p:val>
                                        </p:tav>
                                      </p:tavLst>
                                    </p:anim>
                                    <p:anim calcmode="lin" valueType="num">
                                      <p:cBhvr>
                                        <p:cTn id="76" dur="499" fill="hold"/>
                                        <p:tgtEl>
                                          <p:spTgt spid="167"/>
                                        </p:tgtEl>
                                        <p:attrNameLst>
                                          <p:attrName>ppt_h</p:attrName>
                                        </p:attrNameLst>
                                      </p:cBhvr>
                                      <p:tavLst>
                                        <p:tav tm="0">
                                          <p:val>
                                            <p:fltVal val="0"/>
                                          </p:val>
                                        </p:tav>
                                        <p:tav tm="100000">
                                          <p:val>
                                            <p:strVal val="#ppt_h"/>
                                          </p:val>
                                        </p:tav>
                                      </p:tavLst>
                                    </p:anim>
                                  </p:childTnLst>
                                </p:cTn>
                              </p:par>
                            </p:childTnLst>
                          </p:cTn>
                        </p:par>
                        <p:par>
                          <p:cTn id="77" fill="hold">
                            <p:stCondLst>
                              <p:cond delay="3996"/>
                            </p:stCondLst>
                            <p:childTnLst>
                              <p:par>
                                <p:cTn id="78" presetClass="entr" nodeType="afterEffect" presetID="9" grpId="17" fill="hold">
                                  <p:stCondLst>
                                    <p:cond delay="0"/>
                                  </p:stCondLst>
                                  <p:iterate type="el" backwards="0">
                                    <p:tmAbs val="0"/>
                                  </p:iterate>
                                  <p:childTnLst>
                                    <p:set>
                                      <p:cBhvr>
                                        <p:cTn id="79" fill="hold"/>
                                        <p:tgtEl>
                                          <p:spTgt spid="171"/>
                                        </p:tgtEl>
                                        <p:attrNameLst>
                                          <p:attrName>style.visibility</p:attrName>
                                        </p:attrNameLst>
                                      </p:cBhvr>
                                      <p:to>
                                        <p:strVal val="visible"/>
                                      </p:to>
                                    </p:set>
                                    <p:animEffect filter="dissolve" transition="in">
                                      <p:cBhvr>
                                        <p:cTn id="80" dur="500"/>
                                        <p:tgtEl>
                                          <p:spTgt spid="171"/>
                                        </p:tgtEl>
                                      </p:cBhvr>
                                    </p:animEffect>
                                  </p:childTnLst>
                                </p:cTn>
                              </p:par>
                            </p:childTnLst>
                          </p:cTn>
                        </p:par>
                        <p:par>
                          <p:cTn id="81" fill="hold">
                            <p:stCondLst>
                              <p:cond delay="4496"/>
                            </p:stCondLst>
                            <p:childTnLst>
                              <p:par>
                                <p:cTn id="82" presetClass="entr" nodeType="afterEffect" presetSubtype="16" presetID="23" grpId="18" fill="hold">
                                  <p:stCondLst>
                                    <p:cond delay="0"/>
                                  </p:stCondLst>
                                  <p:iterate type="el" backwards="0">
                                    <p:tmAbs val="0"/>
                                  </p:iterate>
                                  <p:childTnLst>
                                    <p:set>
                                      <p:cBhvr>
                                        <p:cTn id="83" fill="hold"/>
                                        <p:tgtEl>
                                          <p:spTgt spid="173"/>
                                        </p:tgtEl>
                                        <p:attrNameLst>
                                          <p:attrName>style.visibility</p:attrName>
                                        </p:attrNameLst>
                                      </p:cBhvr>
                                      <p:to>
                                        <p:strVal val="visible"/>
                                      </p:to>
                                    </p:set>
                                    <p:anim calcmode="lin" valueType="num">
                                      <p:cBhvr>
                                        <p:cTn id="84" dur="499" fill="hold"/>
                                        <p:tgtEl>
                                          <p:spTgt spid="173"/>
                                        </p:tgtEl>
                                        <p:attrNameLst>
                                          <p:attrName>ppt_w</p:attrName>
                                        </p:attrNameLst>
                                      </p:cBhvr>
                                      <p:tavLst>
                                        <p:tav tm="0">
                                          <p:val>
                                            <p:fltVal val="0"/>
                                          </p:val>
                                        </p:tav>
                                        <p:tav tm="100000">
                                          <p:val>
                                            <p:strVal val="#ppt_w"/>
                                          </p:val>
                                        </p:tav>
                                      </p:tavLst>
                                    </p:anim>
                                    <p:anim calcmode="lin" valueType="num">
                                      <p:cBhvr>
                                        <p:cTn id="85" dur="499" fill="hold"/>
                                        <p:tgtEl>
                                          <p:spTgt spid="173"/>
                                        </p:tgtEl>
                                        <p:attrNameLst>
                                          <p:attrName>ppt_h</p:attrName>
                                        </p:attrNameLst>
                                      </p:cBhvr>
                                      <p:tavLst>
                                        <p:tav tm="0">
                                          <p:val>
                                            <p:fltVal val="0"/>
                                          </p:val>
                                        </p:tav>
                                        <p:tav tm="100000">
                                          <p:val>
                                            <p:strVal val="#ppt_h"/>
                                          </p:val>
                                        </p:tav>
                                      </p:tavLst>
                                    </p:anim>
                                  </p:childTnLst>
                                </p:cTn>
                              </p:par>
                            </p:childTnLst>
                          </p:cTn>
                        </p:par>
                        <p:par>
                          <p:cTn id="86" fill="hold">
                            <p:stCondLst>
                              <p:cond delay="4995"/>
                            </p:stCondLst>
                            <p:childTnLst>
                              <p:par>
                                <p:cTn id="87" presetClass="entr" nodeType="afterEffect" presetID="9" grpId="19" fill="hold">
                                  <p:stCondLst>
                                    <p:cond delay="0"/>
                                  </p:stCondLst>
                                  <p:iterate type="el" backwards="0">
                                    <p:tmAbs val="0"/>
                                  </p:iterate>
                                  <p:childTnLst>
                                    <p:set>
                                      <p:cBhvr>
                                        <p:cTn id="88" fill="hold"/>
                                        <p:tgtEl>
                                          <p:spTgt spid="168"/>
                                        </p:tgtEl>
                                        <p:attrNameLst>
                                          <p:attrName>style.visibility</p:attrName>
                                        </p:attrNameLst>
                                      </p:cBhvr>
                                      <p:to>
                                        <p:strVal val="visible"/>
                                      </p:to>
                                    </p:set>
                                    <p:animEffect filter="dissolve" transition="in">
                                      <p:cBhvr>
                                        <p:cTn id="89" dur="500"/>
                                        <p:tgtEl>
                                          <p:spTgt spid="168"/>
                                        </p:tgtEl>
                                      </p:cBhvr>
                                    </p:animEffect>
                                  </p:childTnLst>
                                </p:cTn>
                              </p:par>
                            </p:childTnLst>
                          </p:cTn>
                        </p:par>
                        <p:par>
                          <p:cTn id="90" fill="hold">
                            <p:stCondLst>
                              <p:cond delay="5495"/>
                            </p:stCondLst>
                            <p:childTnLst>
                              <p:par>
                                <p:cTn id="91" presetClass="entr" nodeType="afterEffect" presetSubtype="16" presetID="23" grpId="20" fill="hold">
                                  <p:stCondLst>
                                    <p:cond delay="0"/>
                                  </p:stCondLst>
                                  <p:iterate type="el" backwards="0">
                                    <p:tmAbs val="0"/>
                                  </p:iterate>
                                  <p:childTnLst>
                                    <p:set>
                                      <p:cBhvr>
                                        <p:cTn id="92" fill="hold"/>
                                        <p:tgtEl>
                                          <p:spTgt spid="170"/>
                                        </p:tgtEl>
                                        <p:attrNameLst>
                                          <p:attrName>style.visibility</p:attrName>
                                        </p:attrNameLst>
                                      </p:cBhvr>
                                      <p:to>
                                        <p:strVal val="visible"/>
                                      </p:to>
                                    </p:set>
                                    <p:anim calcmode="lin" valueType="num">
                                      <p:cBhvr>
                                        <p:cTn id="93" dur="499" fill="hold"/>
                                        <p:tgtEl>
                                          <p:spTgt spid="170"/>
                                        </p:tgtEl>
                                        <p:attrNameLst>
                                          <p:attrName>ppt_w</p:attrName>
                                        </p:attrNameLst>
                                      </p:cBhvr>
                                      <p:tavLst>
                                        <p:tav tm="0">
                                          <p:val>
                                            <p:fltVal val="0"/>
                                          </p:val>
                                        </p:tav>
                                        <p:tav tm="100000">
                                          <p:val>
                                            <p:strVal val="#ppt_w"/>
                                          </p:val>
                                        </p:tav>
                                      </p:tavLst>
                                    </p:anim>
                                    <p:anim calcmode="lin" valueType="num">
                                      <p:cBhvr>
                                        <p:cTn id="94" dur="499" fill="hold"/>
                                        <p:tgtEl>
                                          <p:spTgt spid="170"/>
                                        </p:tgtEl>
                                        <p:attrNameLst>
                                          <p:attrName>ppt_h</p:attrName>
                                        </p:attrNameLst>
                                      </p:cBhvr>
                                      <p:tavLst>
                                        <p:tav tm="0">
                                          <p:val>
                                            <p:fltVal val="0"/>
                                          </p:val>
                                        </p:tav>
                                        <p:tav tm="100000">
                                          <p:val>
                                            <p:strVal val="#ppt_h"/>
                                          </p:val>
                                        </p:tav>
                                      </p:tavLst>
                                    </p:anim>
                                  </p:childTnLst>
                                </p:cTn>
                              </p:par>
                            </p:childTnLst>
                          </p:cTn>
                        </p:par>
                        <p:par>
                          <p:cTn id="95" fill="hold">
                            <p:stCondLst>
                              <p:cond delay="5994"/>
                            </p:stCondLst>
                            <p:childTnLst>
                              <p:par>
                                <p:cTn id="96" presetClass="entr" nodeType="afterEffect" presetID="9" grpId="21" fill="hold">
                                  <p:stCondLst>
                                    <p:cond delay="0"/>
                                  </p:stCondLst>
                                  <p:iterate type="el" backwards="0">
                                    <p:tmAbs val="0"/>
                                  </p:iterate>
                                  <p:childTnLst>
                                    <p:set>
                                      <p:cBhvr>
                                        <p:cTn id="97" fill="hold"/>
                                        <p:tgtEl>
                                          <p:spTgt spid="174"/>
                                        </p:tgtEl>
                                        <p:attrNameLst>
                                          <p:attrName>style.visibility</p:attrName>
                                        </p:attrNameLst>
                                      </p:cBhvr>
                                      <p:to>
                                        <p:strVal val="visible"/>
                                      </p:to>
                                    </p:set>
                                    <p:animEffect filter="dissolve" transition="in">
                                      <p:cBhvr>
                                        <p:cTn id="98" dur="500"/>
                                        <p:tgtEl>
                                          <p:spTgt spid="174"/>
                                        </p:tgtEl>
                                      </p:cBhvr>
                                    </p:animEffect>
                                  </p:childTnLst>
                                </p:cTn>
                              </p:par>
                            </p:childTnLst>
                          </p:cTn>
                        </p:par>
                        <p:par>
                          <p:cTn id="99" fill="hold">
                            <p:stCondLst>
                              <p:cond delay="6494"/>
                            </p:stCondLst>
                            <p:childTnLst>
                              <p:par>
                                <p:cTn id="100" presetClass="entr" nodeType="afterEffect" presetSubtype="16" presetID="23" grpId="22" fill="hold">
                                  <p:stCondLst>
                                    <p:cond delay="0"/>
                                  </p:stCondLst>
                                  <p:iterate type="el" backwards="0">
                                    <p:tmAbs val="0"/>
                                  </p:iterate>
                                  <p:childTnLst>
                                    <p:set>
                                      <p:cBhvr>
                                        <p:cTn id="101" fill="hold"/>
                                        <p:tgtEl>
                                          <p:spTgt spid="176"/>
                                        </p:tgtEl>
                                        <p:attrNameLst>
                                          <p:attrName>style.visibility</p:attrName>
                                        </p:attrNameLst>
                                      </p:cBhvr>
                                      <p:to>
                                        <p:strVal val="visible"/>
                                      </p:to>
                                    </p:set>
                                    <p:anim calcmode="lin" valueType="num">
                                      <p:cBhvr>
                                        <p:cTn id="102" dur="499" fill="hold"/>
                                        <p:tgtEl>
                                          <p:spTgt spid="176"/>
                                        </p:tgtEl>
                                        <p:attrNameLst>
                                          <p:attrName>ppt_w</p:attrName>
                                        </p:attrNameLst>
                                      </p:cBhvr>
                                      <p:tavLst>
                                        <p:tav tm="0">
                                          <p:val>
                                            <p:fltVal val="0"/>
                                          </p:val>
                                        </p:tav>
                                        <p:tav tm="100000">
                                          <p:val>
                                            <p:strVal val="#ppt_w"/>
                                          </p:val>
                                        </p:tav>
                                      </p:tavLst>
                                    </p:anim>
                                    <p:anim calcmode="lin" valueType="num">
                                      <p:cBhvr>
                                        <p:cTn id="103" dur="499" fill="hold"/>
                                        <p:tgtEl>
                                          <p:spTgt spid="176"/>
                                        </p:tgtEl>
                                        <p:attrNameLst>
                                          <p:attrName>ppt_h</p:attrName>
                                        </p:attrNameLst>
                                      </p:cBhvr>
                                      <p:tavLst>
                                        <p:tav tm="0">
                                          <p:val>
                                            <p:fltVal val="0"/>
                                          </p:val>
                                        </p:tav>
                                        <p:tav tm="100000">
                                          <p:val>
                                            <p:strVal val="#ppt_h"/>
                                          </p:val>
                                        </p:tav>
                                      </p:tavLst>
                                    </p:anim>
                                  </p:childTnLst>
                                </p:cTn>
                              </p:par>
                            </p:childTnLst>
                          </p:cTn>
                        </p:par>
                        <p:par>
                          <p:cTn id="104" fill="hold">
                            <p:stCondLst>
                              <p:cond delay="6993"/>
                            </p:stCondLst>
                            <p:childTnLst>
                              <p:par>
                                <p:cTn id="105" presetClass="entr" nodeType="afterEffect" presetID="9" grpId="23" fill="hold">
                                  <p:stCondLst>
                                    <p:cond delay="0"/>
                                  </p:stCondLst>
                                  <p:iterate type="el" backwards="0">
                                    <p:tmAbs val="0"/>
                                  </p:iterate>
                                  <p:childTnLst>
                                    <p:set>
                                      <p:cBhvr>
                                        <p:cTn id="106" fill="hold"/>
                                        <p:tgtEl>
                                          <p:spTgt spid="177"/>
                                        </p:tgtEl>
                                        <p:attrNameLst>
                                          <p:attrName>style.visibility</p:attrName>
                                        </p:attrNameLst>
                                      </p:cBhvr>
                                      <p:to>
                                        <p:strVal val="visible"/>
                                      </p:to>
                                    </p:set>
                                    <p:animEffect filter="dissolve" transition="in">
                                      <p:cBhvr>
                                        <p:cTn id="107" dur="500"/>
                                        <p:tgtEl>
                                          <p:spTgt spid="177"/>
                                        </p:tgtEl>
                                      </p:cBhvr>
                                    </p:animEffect>
                                  </p:childTnLst>
                                </p:cTn>
                              </p:par>
                            </p:childTnLst>
                          </p:cTn>
                        </p:par>
                        <p:par>
                          <p:cTn id="108" fill="hold">
                            <p:stCondLst>
                              <p:cond delay="7493"/>
                            </p:stCondLst>
                            <p:childTnLst>
                              <p:par>
                                <p:cTn id="109" presetClass="entr" nodeType="afterEffect" presetSubtype="16" presetID="23" grpId="24" fill="hold">
                                  <p:stCondLst>
                                    <p:cond delay="0"/>
                                  </p:stCondLst>
                                  <p:iterate type="el" backwards="0">
                                    <p:tmAbs val="0"/>
                                  </p:iterate>
                                  <p:childTnLst>
                                    <p:set>
                                      <p:cBhvr>
                                        <p:cTn id="110" fill="hold"/>
                                        <p:tgtEl>
                                          <p:spTgt spid="179"/>
                                        </p:tgtEl>
                                        <p:attrNameLst>
                                          <p:attrName>style.visibility</p:attrName>
                                        </p:attrNameLst>
                                      </p:cBhvr>
                                      <p:to>
                                        <p:strVal val="visible"/>
                                      </p:to>
                                    </p:set>
                                    <p:anim calcmode="lin" valueType="num">
                                      <p:cBhvr>
                                        <p:cTn id="111" dur="499" fill="hold"/>
                                        <p:tgtEl>
                                          <p:spTgt spid="179"/>
                                        </p:tgtEl>
                                        <p:attrNameLst>
                                          <p:attrName>ppt_w</p:attrName>
                                        </p:attrNameLst>
                                      </p:cBhvr>
                                      <p:tavLst>
                                        <p:tav tm="0">
                                          <p:val>
                                            <p:fltVal val="0"/>
                                          </p:val>
                                        </p:tav>
                                        <p:tav tm="100000">
                                          <p:val>
                                            <p:strVal val="#ppt_w"/>
                                          </p:val>
                                        </p:tav>
                                      </p:tavLst>
                                    </p:anim>
                                    <p:anim calcmode="lin" valueType="num">
                                      <p:cBhvr>
                                        <p:cTn id="112" dur="499" fill="hold"/>
                                        <p:tgtEl>
                                          <p:spTgt spid="179"/>
                                        </p:tgtEl>
                                        <p:attrNameLst>
                                          <p:attrName>ppt_h</p:attrName>
                                        </p:attrNameLst>
                                      </p:cBhvr>
                                      <p:tavLst>
                                        <p:tav tm="0">
                                          <p:val>
                                            <p:fltVal val="0"/>
                                          </p:val>
                                        </p:tav>
                                        <p:tav tm="100000">
                                          <p:val>
                                            <p:strVal val="#ppt_h"/>
                                          </p:val>
                                        </p:tav>
                                      </p:tavLst>
                                    </p:anim>
                                  </p:childTnLst>
                                </p:cTn>
                              </p:par>
                            </p:childTnLst>
                          </p:cTn>
                        </p:par>
                        <p:par>
                          <p:cTn id="113" fill="hold">
                            <p:stCondLst>
                              <p:cond delay="7992"/>
                            </p:stCondLst>
                            <p:childTnLst>
                              <p:par>
                                <p:cTn id="114" presetClass="entr" nodeType="afterEffect" presetID="9" grpId="25" fill="hold">
                                  <p:stCondLst>
                                    <p:cond delay="0"/>
                                  </p:stCondLst>
                                  <p:iterate type="el" backwards="0">
                                    <p:tmAbs val="0"/>
                                  </p:iterate>
                                  <p:childTnLst>
                                    <p:set>
                                      <p:cBhvr>
                                        <p:cTn id="115" fill="hold"/>
                                        <p:tgtEl>
                                          <p:spTgt spid="180"/>
                                        </p:tgtEl>
                                        <p:attrNameLst>
                                          <p:attrName>style.visibility</p:attrName>
                                        </p:attrNameLst>
                                      </p:cBhvr>
                                      <p:to>
                                        <p:strVal val="visible"/>
                                      </p:to>
                                    </p:set>
                                    <p:animEffect filter="dissolve" transition="in">
                                      <p:cBhvr>
                                        <p:cTn id="116" dur="500"/>
                                        <p:tgtEl>
                                          <p:spTgt spid="180"/>
                                        </p:tgtEl>
                                      </p:cBhvr>
                                    </p:animEffect>
                                  </p:childTnLst>
                                </p:cTn>
                              </p:par>
                            </p:childTnLst>
                          </p:cTn>
                        </p:par>
                        <p:par>
                          <p:cTn id="117" fill="hold">
                            <p:stCondLst>
                              <p:cond delay="8492"/>
                            </p:stCondLst>
                            <p:childTnLst>
                              <p:par>
                                <p:cTn id="118" presetClass="entr" nodeType="afterEffect" presetSubtype="16" presetID="23" grpId="26" fill="hold">
                                  <p:stCondLst>
                                    <p:cond delay="0"/>
                                  </p:stCondLst>
                                  <p:iterate type="el" backwards="0">
                                    <p:tmAbs val="0"/>
                                  </p:iterate>
                                  <p:childTnLst>
                                    <p:set>
                                      <p:cBhvr>
                                        <p:cTn id="119" fill="hold"/>
                                        <p:tgtEl>
                                          <p:spTgt spid="182"/>
                                        </p:tgtEl>
                                        <p:attrNameLst>
                                          <p:attrName>style.visibility</p:attrName>
                                        </p:attrNameLst>
                                      </p:cBhvr>
                                      <p:to>
                                        <p:strVal val="visible"/>
                                      </p:to>
                                    </p:set>
                                    <p:anim calcmode="lin" valueType="num">
                                      <p:cBhvr>
                                        <p:cTn id="120" dur="499" fill="hold"/>
                                        <p:tgtEl>
                                          <p:spTgt spid="182"/>
                                        </p:tgtEl>
                                        <p:attrNameLst>
                                          <p:attrName>ppt_w</p:attrName>
                                        </p:attrNameLst>
                                      </p:cBhvr>
                                      <p:tavLst>
                                        <p:tav tm="0">
                                          <p:val>
                                            <p:fltVal val="0"/>
                                          </p:val>
                                        </p:tav>
                                        <p:tav tm="100000">
                                          <p:val>
                                            <p:strVal val="#ppt_w"/>
                                          </p:val>
                                        </p:tav>
                                      </p:tavLst>
                                    </p:anim>
                                    <p:anim calcmode="lin" valueType="num">
                                      <p:cBhvr>
                                        <p:cTn id="121" dur="499" fill="hold"/>
                                        <p:tgtEl>
                                          <p:spTgt spid="182"/>
                                        </p:tgtEl>
                                        <p:attrNameLst>
                                          <p:attrName>ppt_h</p:attrName>
                                        </p:attrNameLst>
                                      </p:cBhvr>
                                      <p:tavLst>
                                        <p:tav tm="0">
                                          <p:val>
                                            <p:fltVal val="0"/>
                                          </p:val>
                                        </p:tav>
                                        <p:tav tm="100000">
                                          <p:val>
                                            <p:strVal val="#ppt_h"/>
                                          </p:val>
                                        </p:tav>
                                      </p:tavLst>
                                    </p:anim>
                                  </p:childTnLst>
                                </p:cTn>
                              </p:par>
                            </p:childTnLst>
                          </p:cTn>
                        </p:par>
                        <p:par>
                          <p:cTn id="122" fill="hold">
                            <p:stCondLst>
                              <p:cond delay="8991"/>
                            </p:stCondLst>
                            <p:childTnLst>
                              <p:par>
                                <p:cTn id="123" presetClass="entr" nodeType="afterEffect" presetID="9" grpId="27" fill="hold">
                                  <p:stCondLst>
                                    <p:cond delay="0"/>
                                  </p:stCondLst>
                                  <p:iterate type="el" backwards="0">
                                    <p:tmAbs val="0"/>
                                  </p:iterate>
                                  <p:childTnLst>
                                    <p:set>
                                      <p:cBhvr>
                                        <p:cTn id="124" fill="hold"/>
                                        <p:tgtEl>
                                          <p:spTgt spid="183"/>
                                        </p:tgtEl>
                                        <p:attrNameLst>
                                          <p:attrName>style.visibility</p:attrName>
                                        </p:attrNameLst>
                                      </p:cBhvr>
                                      <p:to>
                                        <p:strVal val="visible"/>
                                      </p:to>
                                    </p:set>
                                    <p:animEffect filter="dissolve" transition="in">
                                      <p:cBhvr>
                                        <p:cTn id="125" dur="500"/>
                                        <p:tgtEl>
                                          <p:spTgt spid="183"/>
                                        </p:tgtEl>
                                      </p:cBhvr>
                                    </p:animEffect>
                                  </p:childTnLst>
                                </p:cTn>
                              </p:par>
                            </p:childTnLst>
                          </p:cTn>
                        </p:par>
                        <p:par>
                          <p:cTn id="126" fill="hold">
                            <p:stCondLst>
                              <p:cond delay="9491"/>
                            </p:stCondLst>
                            <p:childTnLst>
                              <p:par>
                                <p:cTn id="127" presetClass="entr" nodeType="afterEffect" presetSubtype="16" presetID="23" grpId="28" fill="hold">
                                  <p:stCondLst>
                                    <p:cond delay="0"/>
                                  </p:stCondLst>
                                  <p:iterate type="el" backwards="0">
                                    <p:tmAbs val="0"/>
                                  </p:iterate>
                                  <p:childTnLst>
                                    <p:set>
                                      <p:cBhvr>
                                        <p:cTn id="128" fill="hold"/>
                                        <p:tgtEl>
                                          <p:spTgt spid="185"/>
                                        </p:tgtEl>
                                        <p:attrNameLst>
                                          <p:attrName>style.visibility</p:attrName>
                                        </p:attrNameLst>
                                      </p:cBhvr>
                                      <p:to>
                                        <p:strVal val="visible"/>
                                      </p:to>
                                    </p:set>
                                    <p:anim calcmode="lin" valueType="num">
                                      <p:cBhvr>
                                        <p:cTn id="129" dur="499" fill="hold"/>
                                        <p:tgtEl>
                                          <p:spTgt spid="185"/>
                                        </p:tgtEl>
                                        <p:attrNameLst>
                                          <p:attrName>ppt_w</p:attrName>
                                        </p:attrNameLst>
                                      </p:cBhvr>
                                      <p:tavLst>
                                        <p:tav tm="0">
                                          <p:val>
                                            <p:fltVal val="0"/>
                                          </p:val>
                                        </p:tav>
                                        <p:tav tm="100000">
                                          <p:val>
                                            <p:strVal val="#ppt_w"/>
                                          </p:val>
                                        </p:tav>
                                      </p:tavLst>
                                    </p:anim>
                                    <p:anim calcmode="lin" valueType="num">
                                      <p:cBhvr>
                                        <p:cTn id="130" dur="499" fill="hold"/>
                                        <p:tgtEl>
                                          <p:spTgt spid="185"/>
                                        </p:tgtEl>
                                        <p:attrNameLst>
                                          <p:attrName>ppt_h</p:attrName>
                                        </p:attrNameLst>
                                      </p:cBhvr>
                                      <p:tavLst>
                                        <p:tav tm="0">
                                          <p:val>
                                            <p:fltVal val="0"/>
                                          </p:val>
                                        </p:tav>
                                        <p:tav tm="100000">
                                          <p:val>
                                            <p:strVal val="#ppt_h"/>
                                          </p:val>
                                        </p:tav>
                                      </p:tavLst>
                                    </p:anim>
                                  </p:childTnLst>
                                </p:cTn>
                              </p:par>
                            </p:childTnLst>
                          </p:cTn>
                        </p:par>
                        <p:par>
                          <p:cTn id="131" fill="hold">
                            <p:stCondLst>
                              <p:cond delay="9990"/>
                            </p:stCondLst>
                            <p:childTnLst>
                              <p:par>
                                <p:cTn id="132" presetClass="entr" nodeType="afterEffect" presetID="9" grpId="29" fill="hold">
                                  <p:stCondLst>
                                    <p:cond delay="0"/>
                                  </p:stCondLst>
                                  <p:iterate type="el" backwards="0">
                                    <p:tmAbs val="0"/>
                                  </p:iterate>
                                  <p:childTnLst>
                                    <p:set>
                                      <p:cBhvr>
                                        <p:cTn id="133" fill="hold"/>
                                        <p:tgtEl>
                                          <p:spTgt spid="186"/>
                                        </p:tgtEl>
                                        <p:attrNameLst>
                                          <p:attrName>style.visibility</p:attrName>
                                        </p:attrNameLst>
                                      </p:cBhvr>
                                      <p:to>
                                        <p:strVal val="visible"/>
                                      </p:to>
                                    </p:set>
                                    <p:animEffect filter="dissolve" transition="in">
                                      <p:cBhvr>
                                        <p:cTn id="134" dur="500"/>
                                        <p:tgtEl>
                                          <p:spTgt spid="186"/>
                                        </p:tgtEl>
                                      </p:cBhvr>
                                    </p:animEffect>
                                  </p:childTnLst>
                                </p:cTn>
                              </p:par>
                            </p:childTnLst>
                          </p:cTn>
                        </p:par>
                        <p:par>
                          <p:cTn id="135" fill="hold">
                            <p:stCondLst>
                              <p:cond delay="10490"/>
                            </p:stCondLst>
                            <p:childTnLst>
                              <p:par>
                                <p:cTn id="136" presetClass="entr" nodeType="afterEffect" presetSubtype="16" presetID="23" grpId="30" fill="hold">
                                  <p:stCondLst>
                                    <p:cond delay="0"/>
                                  </p:stCondLst>
                                  <p:iterate type="el" backwards="0">
                                    <p:tmAbs val="0"/>
                                  </p:iterate>
                                  <p:childTnLst>
                                    <p:set>
                                      <p:cBhvr>
                                        <p:cTn id="137" fill="hold"/>
                                        <p:tgtEl>
                                          <p:spTgt spid="188"/>
                                        </p:tgtEl>
                                        <p:attrNameLst>
                                          <p:attrName>style.visibility</p:attrName>
                                        </p:attrNameLst>
                                      </p:cBhvr>
                                      <p:to>
                                        <p:strVal val="visible"/>
                                      </p:to>
                                    </p:set>
                                    <p:anim calcmode="lin" valueType="num">
                                      <p:cBhvr>
                                        <p:cTn id="138" dur="499" fill="hold"/>
                                        <p:tgtEl>
                                          <p:spTgt spid="188"/>
                                        </p:tgtEl>
                                        <p:attrNameLst>
                                          <p:attrName>ppt_w</p:attrName>
                                        </p:attrNameLst>
                                      </p:cBhvr>
                                      <p:tavLst>
                                        <p:tav tm="0">
                                          <p:val>
                                            <p:fltVal val="0"/>
                                          </p:val>
                                        </p:tav>
                                        <p:tav tm="100000">
                                          <p:val>
                                            <p:strVal val="#ppt_w"/>
                                          </p:val>
                                        </p:tav>
                                      </p:tavLst>
                                    </p:anim>
                                    <p:anim calcmode="lin" valueType="num">
                                      <p:cBhvr>
                                        <p:cTn id="139" dur="499" fill="hold"/>
                                        <p:tgtEl>
                                          <p:spTgt spid="188"/>
                                        </p:tgtEl>
                                        <p:attrNameLst>
                                          <p:attrName>ppt_h</p:attrName>
                                        </p:attrNameLst>
                                      </p:cBhvr>
                                      <p:tavLst>
                                        <p:tav tm="0">
                                          <p:val>
                                            <p:fltVal val="0"/>
                                          </p:val>
                                        </p:tav>
                                        <p:tav tm="100000">
                                          <p:val>
                                            <p:strVal val="#ppt_h"/>
                                          </p:val>
                                        </p:tav>
                                      </p:tavLst>
                                    </p:anim>
                                  </p:childTnLst>
                                </p:cTn>
                              </p:par>
                            </p:childTnLst>
                          </p:cTn>
                        </p:par>
                        <p:par>
                          <p:cTn id="140" fill="hold">
                            <p:stCondLst>
                              <p:cond delay="10989"/>
                            </p:stCondLst>
                            <p:childTnLst>
                              <p:par>
                                <p:cTn id="141" presetClass="entr" nodeType="afterEffect" presetID="9" grpId="31" fill="hold">
                                  <p:stCondLst>
                                    <p:cond delay="0"/>
                                  </p:stCondLst>
                                  <p:iterate type="el" backwards="0">
                                    <p:tmAbs val="0"/>
                                  </p:iterate>
                                  <p:childTnLst>
                                    <p:set>
                                      <p:cBhvr>
                                        <p:cTn id="142" fill="hold"/>
                                        <p:tgtEl>
                                          <p:spTgt spid="189"/>
                                        </p:tgtEl>
                                        <p:attrNameLst>
                                          <p:attrName>style.visibility</p:attrName>
                                        </p:attrNameLst>
                                      </p:cBhvr>
                                      <p:to>
                                        <p:strVal val="visible"/>
                                      </p:to>
                                    </p:set>
                                    <p:animEffect filter="dissolve" transition="in">
                                      <p:cBhvr>
                                        <p:cTn id="143" dur="500"/>
                                        <p:tgtEl>
                                          <p:spTgt spid="189"/>
                                        </p:tgtEl>
                                      </p:cBhvr>
                                    </p:animEffect>
                                  </p:childTnLst>
                                </p:cTn>
                              </p:par>
                            </p:childTnLst>
                          </p:cTn>
                        </p:par>
                        <p:par>
                          <p:cTn id="144" fill="hold">
                            <p:stCondLst>
                              <p:cond delay="11489"/>
                            </p:stCondLst>
                            <p:childTnLst>
                              <p:par>
                                <p:cTn id="145" presetClass="entr" nodeType="afterEffect" presetSubtype="16" presetID="23" grpId="32" fill="hold">
                                  <p:stCondLst>
                                    <p:cond delay="0"/>
                                  </p:stCondLst>
                                  <p:iterate type="el" backwards="0">
                                    <p:tmAbs val="0"/>
                                  </p:iterate>
                                  <p:childTnLst>
                                    <p:set>
                                      <p:cBhvr>
                                        <p:cTn id="146" fill="hold"/>
                                        <p:tgtEl>
                                          <p:spTgt spid="191"/>
                                        </p:tgtEl>
                                        <p:attrNameLst>
                                          <p:attrName>style.visibility</p:attrName>
                                        </p:attrNameLst>
                                      </p:cBhvr>
                                      <p:to>
                                        <p:strVal val="visible"/>
                                      </p:to>
                                    </p:set>
                                    <p:anim calcmode="lin" valueType="num">
                                      <p:cBhvr>
                                        <p:cTn id="147" dur="499" fill="hold"/>
                                        <p:tgtEl>
                                          <p:spTgt spid="191"/>
                                        </p:tgtEl>
                                        <p:attrNameLst>
                                          <p:attrName>ppt_w</p:attrName>
                                        </p:attrNameLst>
                                      </p:cBhvr>
                                      <p:tavLst>
                                        <p:tav tm="0">
                                          <p:val>
                                            <p:fltVal val="0"/>
                                          </p:val>
                                        </p:tav>
                                        <p:tav tm="100000">
                                          <p:val>
                                            <p:strVal val="#ppt_w"/>
                                          </p:val>
                                        </p:tav>
                                      </p:tavLst>
                                    </p:anim>
                                    <p:anim calcmode="lin" valueType="num">
                                      <p:cBhvr>
                                        <p:cTn id="148" dur="499" fill="hold"/>
                                        <p:tgtEl>
                                          <p:spTgt spid="191"/>
                                        </p:tgtEl>
                                        <p:attrNameLst>
                                          <p:attrName>ppt_h</p:attrName>
                                        </p:attrNameLst>
                                      </p:cBhvr>
                                      <p:tavLst>
                                        <p:tav tm="0">
                                          <p:val>
                                            <p:fltVal val="0"/>
                                          </p:val>
                                        </p:tav>
                                        <p:tav tm="100000">
                                          <p:val>
                                            <p:strVal val="#ppt_h"/>
                                          </p:val>
                                        </p:tav>
                                      </p:tavLst>
                                    </p:anim>
                                  </p:childTnLst>
                                </p:cTn>
                              </p:par>
                            </p:childTnLst>
                          </p:cTn>
                        </p:par>
                        <p:par>
                          <p:cTn id="149" fill="hold">
                            <p:stCondLst>
                              <p:cond delay="11988"/>
                            </p:stCondLst>
                            <p:childTnLst>
                              <p:par>
                                <p:cTn id="150" presetClass="entr" nodeType="afterEffect" presetID="9" grpId="33" fill="hold">
                                  <p:stCondLst>
                                    <p:cond delay="0"/>
                                  </p:stCondLst>
                                  <p:iterate type="el" backwards="0">
                                    <p:tmAbs val="0"/>
                                  </p:iterate>
                                  <p:childTnLst>
                                    <p:set>
                                      <p:cBhvr>
                                        <p:cTn id="151" fill="hold"/>
                                        <p:tgtEl>
                                          <p:spTgt spid="196"/>
                                        </p:tgtEl>
                                        <p:attrNameLst>
                                          <p:attrName>style.visibility</p:attrName>
                                        </p:attrNameLst>
                                      </p:cBhvr>
                                      <p:to>
                                        <p:strVal val="visible"/>
                                      </p:to>
                                    </p:set>
                                    <p:animEffect filter="dissolve" transition="in">
                                      <p:cBhvr>
                                        <p:cTn id="152" dur="499"/>
                                        <p:tgtEl>
                                          <p:spTgt spid="196"/>
                                        </p:tgtEl>
                                      </p:cBhvr>
                                    </p:animEffect>
                                  </p:childTnLst>
                                </p:cTn>
                              </p:par>
                            </p:childTnLst>
                          </p:cTn>
                        </p:par>
                        <p:par>
                          <p:cTn id="153" fill="hold">
                            <p:stCondLst>
                              <p:cond delay="12487"/>
                            </p:stCondLst>
                            <p:childTnLst>
                              <p:par>
                                <p:cTn id="154" presetClass="entr" nodeType="afterEffect" presetSubtype="0" presetID="1" grpId="34" fill="hold">
                                  <p:stCondLst>
                                    <p:cond delay="0"/>
                                  </p:stCondLst>
                                  <p:iterate type="lt" backwards="0">
                                    <p:tmAbs val="100"/>
                                  </p:iterate>
                                  <p:childTnLst>
                                    <p:set>
                                      <p:cBhvr>
                                        <p:cTn id="155" fill="hold"/>
                                        <p:tgtEl>
                                          <p:spTgt spid="198"/>
                                        </p:tgtEl>
                                        <p:attrNameLst>
                                          <p:attrName>style.visibility</p:attrName>
                                        </p:attrNameLst>
                                      </p:cBhvr>
                                      <p:to>
                                        <p:strVal val="visible"/>
                                      </p:to>
                                    </p:set>
                                  </p:childTnLst>
                                </p:cTn>
                              </p:par>
                            </p:childTnLst>
                          </p:cTn>
                        </p:par>
                        <p:par>
                          <p:cTn id="156" fill="hold">
                            <p:stCondLst>
                              <p:cond delay="12487"/>
                            </p:stCondLst>
                            <p:childTnLst>
                              <p:par>
                                <p:cTn id="157" presetClass="entr" nodeType="afterEffect" presetID="9" grpId="35" fill="hold">
                                  <p:stCondLst>
                                    <p:cond delay="0"/>
                                  </p:stCondLst>
                                  <p:iterate type="el" backwards="0">
                                    <p:tmAbs val="0"/>
                                  </p:iterate>
                                  <p:childTnLst>
                                    <p:set>
                                      <p:cBhvr>
                                        <p:cTn id="158" fill="hold"/>
                                        <p:tgtEl>
                                          <p:spTgt spid="192"/>
                                        </p:tgtEl>
                                        <p:attrNameLst>
                                          <p:attrName>style.visibility</p:attrName>
                                        </p:attrNameLst>
                                      </p:cBhvr>
                                      <p:to>
                                        <p:strVal val="visible"/>
                                      </p:to>
                                    </p:set>
                                    <p:animEffect filter="dissolve" transition="in">
                                      <p:cBhvr>
                                        <p:cTn id="159" dur="500"/>
                                        <p:tgtEl>
                                          <p:spTgt spid="192"/>
                                        </p:tgtEl>
                                      </p:cBhvr>
                                    </p:animEffect>
                                  </p:childTnLst>
                                </p:cTn>
                              </p:par>
                            </p:childTnLst>
                          </p:cTn>
                        </p:par>
                        <p:par>
                          <p:cTn id="160" fill="hold">
                            <p:stCondLst>
                              <p:cond delay="12987"/>
                            </p:stCondLst>
                            <p:childTnLst>
                              <p:par>
                                <p:cTn id="161" presetClass="entr" nodeType="afterEffect" presetSubtype="16" presetID="23" grpId="36" fill="hold">
                                  <p:stCondLst>
                                    <p:cond delay="0"/>
                                  </p:stCondLst>
                                  <p:iterate type="el" backwards="0">
                                    <p:tmAbs val="0"/>
                                  </p:iterate>
                                  <p:childTnLst>
                                    <p:set>
                                      <p:cBhvr>
                                        <p:cTn id="162" fill="hold"/>
                                        <p:tgtEl>
                                          <p:spTgt spid="194"/>
                                        </p:tgtEl>
                                        <p:attrNameLst>
                                          <p:attrName>style.visibility</p:attrName>
                                        </p:attrNameLst>
                                      </p:cBhvr>
                                      <p:to>
                                        <p:strVal val="visible"/>
                                      </p:to>
                                    </p:set>
                                    <p:anim calcmode="lin" valueType="num">
                                      <p:cBhvr>
                                        <p:cTn id="163" dur="499" fill="hold"/>
                                        <p:tgtEl>
                                          <p:spTgt spid="194"/>
                                        </p:tgtEl>
                                        <p:attrNameLst>
                                          <p:attrName>ppt_w</p:attrName>
                                        </p:attrNameLst>
                                      </p:cBhvr>
                                      <p:tavLst>
                                        <p:tav tm="0">
                                          <p:val>
                                            <p:fltVal val="0"/>
                                          </p:val>
                                        </p:tav>
                                        <p:tav tm="100000">
                                          <p:val>
                                            <p:strVal val="#ppt_w"/>
                                          </p:val>
                                        </p:tav>
                                      </p:tavLst>
                                    </p:anim>
                                    <p:anim calcmode="lin" valueType="num">
                                      <p:cBhvr>
                                        <p:cTn id="164" dur="499" fill="hold"/>
                                        <p:tgtEl>
                                          <p:spTgt spid="194"/>
                                        </p:tgtEl>
                                        <p:attrNameLst>
                                          <p:attrName>ppt_h</p:attrName>
                                        </p:attrNameLst>
                                      </p:cBhvr>
                                      <p:tavLst>
                                        <p:tav tm="0">
                                          <p:val>
                                            <p:fltVal val="0"/>
                                          </p:val>
                                        </p:tav>
                                        <p:tav tm="100000">
                                          <p:val>
                                            <p:strVal val="#ppt_h"/>
                                          </p:val>
                                        </p:tav>
                                      </p:tavLst>
                                    </p:anim>
                                  </p:childTnLst>
                                </p:cTn>
                              </p:par>
                            </p:childTnLst>
                          </p:cTn>
                        </p:par>
                        <p:par>
                          <p:cTn id="165" fill="hold">
                            <p:stCondLst>
                              <p:cond delay="13486"/>
                            </p:stCondLst>
                            <p:childTnLst>
                              <p:par>
                                <p:cTn id="166" presetClass="entr" nodeType="afterEffect" presetSubtype="8" presetID="2" grpId="37" fill="hold">
                                  <p:stCondLst>
                                    <p:cond delay="0"/>
                                  </p:stCondLst>
                                  <p:iterate type="lt" backwards="0">
                                    <p:tmAbs val="0"/>
                                  </p:iterate>
                                  <p:childTnLst>
                                    <p:set>
                                      <p:cBhvr>
                                        <p:cTn id="167" fill="hold"/>
                                        <p:tgtEl>
                                          <p:spTgt spid="195"/>
                                        </p:tgtEl>
                                        <p:attrNameLst>
                                          <p:attrName>style.visibility</p:attrName>
                                        </p:attrNameLst>
                                      </p:cBhvr>
                                      <p:to>
                                        <p:strVal val="visible"/>
                                      </p:to>
                                    </p:set>
                                    <p:anim calcmode="lin" valueType="num">
                                      <p:cBhvr>
                                        <p:cTn id="168" dur="2500" fill="hold"/>
                                        <p:tgtEl>
                                          <p:spTgt spid="195"/>
                                        </p:tgtEl>
                                        <p:attrNameLst>
                                          <p:attrName>ppt_x</p:attrName>
                                        </p:attrNameLst>
                                      </p:cBhvr>
                                      <p:tavLst>
                                        <p:tav tm="0">
                                          <p:val>
                                            <p:strVal val="0-#ppt_w/2"/>
                                          </p:val>
                                        </p:tav>
                                        <p:tav tm="100000">
                                          <p:val>
                                            <p:strVal val="#ppt_x"/>
                                          </p:val>
                                        </p:tav>
                                      </p:tavLst>
                                    </p:anim>
                                    <p:anim calcmode="lin" valueType="num">
                                      <p:cBhvr>
                                        <p:cTn id="169" dur="2500" fill="hold"/>
                                        <p:tgtEl>
                                          <p:spTgt spid="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33"/>
      <p:bldP build="whole" bldLvl="1" animBg="1" rev="0" advAuto="0" spid="183" grpId="27"/>
      <p:bldP build="whole" bldLvl="1" animBg="1" rev="0" advAuto="0" spid="162" grpId="13"/>
      <p:bldP build="whole" bldLvl="1" animBg="1" rev="0" advAuto="0" spid="174" grpId="21"/>
      <p:bldP build="whole" bldLvl="1" animBg="1" rev="0" advAuto="0" spid="159" grpId="11"/>
      <p:bldP build="whole" bldLvl="1" animBg="1" rev="0" advAuto="0" spid="180" grpId="25"/>
      <p:bldP build="whole" bldLvl="1" animBg="1" rev="0" advAuto="0" spid="171" grpId="17"/>
      <p:bldP build="whole" bldLvl="1" animBg="1" rev="0" advAuto="0" spid="185" grpId="28"/>
      <p:bldP build="whole" bldLvl="1" animBg="1" rev="0" advAuto="0" spid="192" grpId="35"/>
      <p:bldP build="whole" bldLvl="1" animBg="1" rev="0" advAuto="0" spid="150" grpId="2"/>
      <p:bldP build="whole" bldLvl="1" animBg="1" rev="0" advAuto="0" spid="146" grpId="1"/>
      <p:bldP build="whole" bldLvl="1" animBg="1" rev="0" advAuto="0" spid="168" grpId="19"/>
      <p:bldP build="whole" bldLvl="1" animBg="1" rev="0" advAuto="0" spid="176" grpId="22"/>
      <p:bldP build="whole" bldLvl="1" animBg="1" rev="0" advAuto="0" spid="186" grpId="29"/>
      <p:bldP build="whole" bldLvl="1" animBg="1" rev="0" advAuto="0" spid="164" grpId="14"/>
      <p:bldP build="whole" bldLvl="1" animBg="1" rev="0" advAuto="0" spid="155" grpId="8"/>
      <p:bldP build="whole" bldLvl="1" animBg="1" rev="0" advAuto="0" spid="194" grpId="36"/>
      <p:bldP build="whole" bldLvl="1" animBg="1" rev="0" advAuto="0" spid="177" grpId="23"/>
      <p:bldP build="whole" bldLvl="1" animBg="1" rev="0" advAuto="0" spid="182" grpId="26"/>
      <p:bldP build="whole" bldLvl="1" animBg="1" rev="0" advAuto="0" spid="165" grpId="15"/>
      <p:bldP build="whole" bldLvl="1" animBg="1" rev="0" advAuto="0" spid="198" grpId="34"/>
      <p:bldP build="whole" bldLvl="1" animBg="1" rev="0" advAuto="0" spid="158" grpId="10"/>
      <p:bldP build="whole" bldLvl="1" animBg="1" rev="0" advAuto="0" spid="191" grpId="32"/>
      <p:bldP build="whole" bldLvl="1" animBg="1" rev="0" advAuto="0" spid="151" grpId="3"/>
      <p:bldP build="whole" bldLvl="1" animBg="1" rev="0" advAuto="0" spid="189" grpId="31"/>
      <p:bldP build="whole" bldLvl="1" animBg="1" rev="0" advAuto="0" spid="148" grpId="7"/>
      <p:bldP build="whole" bldLvl="1" animBg="1" rev="0" advAuto="0" spid="153" grpId="5"/>
      <p:bldP build="whole" bldLvl="1" animBg="1" rev="0" advAuto="0" spid="195" grpId="37"/>
      <p:bldP build="whole" bldLvl="1" animBg="1" rev="0" advAuto="0" spid="161" grpId="12"/>
      <p:bldP build="whole" bldLvl="1" animBg="1" rev="0" advAuto="0" spid="167" grpId="16"/>
      <p:bldP build="whole" bldLvl="1" animBg="1" rev="0" advAuto="0" spid="154" grpId="6"/>
      <p:bldP build="whole" bldLvl="1" animBg="1" rev="0" advAuto="0" spid="188" grpId="30"/>
      <p:bldP build="whole" bldLvl="1" animBg="1" rev="0" advAuto="0" spid="179" grpId="24"/>
      <p:bldP build="whole" bldLvl="1" animBg="1" rev="0" advAuto="0" spid="156" grpId="9"/>
      <p:bldP build="whole" bldLvl="1" animBg="1" rev="0" advAuto="0" spid="170" grpId="20"/>
      <p:bldP build="whole" bldLvl="1" animBg="1" rev="0" advAuto="0" spid="173" grpId="18"/>
      <p:bldP build="whole" bldLvl="1" animBg="1" rev="0" advAuto="0" spid="152"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Title 1"/>
          <p:cNvSpPr txBox="1"/>
          <p:nvPr>
            <p:ph type="title"/>
          </p:nvPr>
        </p:nvSpPr>
        <p:spPr>
          <a:prstGeom prst="rect">
            <a:avLst/>
          </a:prstGeom>
        </p:spPr>
        <p:txBody>
          <a:bodyPr/>
          <a:lstStyle/>
          <a:p>
            <a:pPr/>
            <a:r>
              <a:t>What is Personal Data?</a:t>
            </a:r>
          </a:p>
        </p:txBody>
      </p:sp>
      <p:sp>
        <p:nvSpPr>
          <p:cNvPr id="203" name="Name, contact details…"/>
          <p:cNvSpPr txBox="1"/>
          <p:nvPr/>
        </p:nvSpPr>
        <p:spPr>
          <a:xfrm>
            <a:off x="829806" y="2292819"/>
            <a:ext cx="10532388" cy="37299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Name, contact details</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ID numbers (NI, HMRC)</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Location data</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Online identifiers (e.g. IP address)</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Images</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Small sample statistics!</a:t>
            </a:r>
          </a:p>
        </p:txBody>
      </p:sp>
      <p:sp>
        <p:nvSpPr>
          <p:cNvPr id="204" name="Information that can be used to identify a “natural person” (Data Subject), such as:"/>
          <p:cNvSpPr txBox="1"/>
          <p:nvPr/>
        </p:nvSpPr>
        <p:spPr>
          <a:xfrm>
            <a:off x="407892" y="940570"/>
            <a:ext cx="11376216" cy="11290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nSpc>
                <a:spcPct val="90000"/>
              </a:lnSpc>
              <a:spcBef>
                <a:spcPts val="1000"/>
              </a:spcBef>
              <a:defRPr sz="3500">
                <a:solidFill>
                  <a:srgbClr val="0C475E"/>
                </a:solidFill>
                <a:latin typeface="Montserrat Regular"/>
                <a:ea typeface="Montserrat Regular"/>
                <a:cs typeface="Montserrat Regular"/>
                <a:sym typeface="Montserrat Regular"/>
              </a:defRPr>
            </a:pPr>
            <a:r>
              <a:t>Information that can be used to identify a “natural person” (</a:t>
            </a:r>
            <a:r>
              <a:rPr>
                <a:latin typeface="Montserrat Bold"/>
                <a:ea typeface="Montserrat Bold"/>
                <a:cs typeface="Montserrat Bold"/>
                <a:sym typeface="Montserrat Bold"/>
              </a:rPr>
              <a:t>Data Subject</a:t>
            </a:r>
            <a:r>
              <a:t>), such as: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Title 1"/>
          <p:cNvSpPr txBox="1"/>
          <p:nvPr>
            <p:ph type="title"/>
          </p:nvPr>
        </p:nvSpPr>
        <p:spPr>
          <a:prstGeom prst="rect">
            <a:avLst/>
          </a:prstGeom>
        </p:spPr>
        <p:txBody>
          <a:bodyPr/>
          <a:lstStyle/>
          <a:p>
            <a:pPr/>
            <a:r>
              <a:t>Special categories</a:t>
            </a:r>
          </a:p>
        </p:txBody>
      </p:sp>
      <p:sp>
        <p:nvSpPr>
          <p:cNvPr id="209" name="Racial or ethnic origin…"/>
          <p:cNvSpPr txBox="1"/>
          <p:nvPr/>
        </p:nvSpPr>
        <p:spPr>
          <a:xfrm>
            <a:off x="742024" y="1600862"/>
            <a:ext cx="5280914" cy="4094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Racial or ethnic origin</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Political opinions</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Criminal</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Religious or philosophical beliefs</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Trade union membership</a:t>
            </a:r>
          </a:p>
        </p:txBody>
      </p:sp>
      <p:sp>
        <p:nvSpPr>
          <p:cNvPr id="210" name="a.k.a. Sensitive Data"/>
          <p:cNvSpPr txBox="1"/>
          <p:nvPr/>
        </p:nvSpPr>
        <p:spPr>
          <a:xfrm>
            <a:off x="7665622" y="785025"/>
            <a:ext cx="4474909" cy="637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500">
                <a:solidFill>
                  <a:srgbClr val="9A9D9E"/>
                </a:solidFill>
                <a:latin typeface="Montserrat Regular"/>
                <a:ea typeface="Montserrat Regular"/>
                <a:cs typeface="Montserrat Regular"/>
                <a:sym typeface="Montserrat Regular"/>
              </a:defRPr>
            </a:lvl1pPr>
          </a:lstStyle>
          <a:p>
            <a:pPr/>
            <a:r>
              <a:t>a.k.a. Sensitive Data</a:t>
            </a:r>
          </a:p>
        </p:txBody>
      </p:sp>
      <p:sp>
        <p:nvSpPr>
          <p:cNvPr id="211" name="Genetic data…"/>
          <p:cNvSpPr txBox="1"/>
          <p:nvPr/>
        </p:nvSpPr>
        <p:spPr>
          <a:xfrm>
            <a:off x="6288059" y="1537362"/>
            <a:ext cx="5280914" cy="4221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Genetic data </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Biometric data (to identify person)</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Health data </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Sex life </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Sexual orientation</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Children under 13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Title 1"/>
          <p:cNvSpPr txBox="1"/>
          <p:nvPr>
            <p:ph type="title"/>
          </p:nvPr>
        </p:nvSpPr>
        <p:spPr>
          <a:prstGeom prst="rect">
            <a:avLst/>
          </a:prstGeom>
        </p:spPr>
        <p:txBody>
          <a:bodyPr/>
          <a:lstStyle/>
          <a:p>
            <a:pPr/>
            <a:r>
              <a:t>What is Processing?</a:t>
            </a:r>
          </a:p>
        </p:txBody>
      </p:sp>
      <p:sp>
        <p:nvSpPr>
          <p:cNvPr id="216" name="Any activity which is:…"/>
          <p:cNvSpPr txBox="1"/>
          <p:nvPr/>
        </p:nvSpPr>
        <p:spPr>
          <a:xfrm>
            <a:off x="407892" y="861057"/>
            <a:ext cx="11185830" cy="55854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sz="3500">
                <a:solidFill>
                  <a:srgbClr val="0C475E"/>
                </a:solidFill>
                <a:latin typeface="Montserrat Regular"/>
                <a:ea typeface="Montserrat Regular"/>
                <a:cs typeface="Montserrat Regular"/>
                <a:sym typeface="Montserrat Regular"/>
              </a:defRPr>
            </a:pPr>
            <a:r>
              <a:t>Any activity which is:</a:t>
            </a:r>
          </a:p>
          <a:p>
            <a:pPr marL="350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Performed on personal data </a:t>
            </a:r>
          </a:p>
          <a:p>
            <a:pPr marL="350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Done on a computer or on paper</a:t>
            </a:r>
          </a:p>
          <a:p>
            <a:pPr marL="350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Things like:</a:t>
            </a:r>
          </a:p>
          <a:p>
            <a:pPr lvl="1" marL="731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collection</a:t>
            </a:r>
          </a:p>
          <a:p>
            <a:pPr lvl="1" marL="731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filing and storing</a:t>
            </a:r>
          </a:p>
          <a:p>
            <a:pPr lvl="1" marL="731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referring to, changing or updating</a:t>
            </a:r>
          </a:p>
          <a:p>
            <a:pPr lvl="1" marL="731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making available to others</a:t>
            </a:r>
          </a:p>
          <a:p>
            <a:pPr lvl="1" marL="731921" indent="-350921">
              <a:lnSpc>
                <a:spcPct val="90000"/>
              </a:lnSpc>
              <a:spcBef>
                <a:spcPts val="1000"/>
              </a:spcBef>
              <a:buSzPct val="100000"/>
              <a:buChar char="•"/>
              <a:defRPr sz="3500">
                <a:solidFill>
                  <a:srgbClr val="0C475E"/>
                </a:solidFill>
                <a:latin typeface="Montserrat Regular"/>
                <a:ea typeface="Montserrat Regular"/>
                <a:cs typeface="Montserrat Regular"/>
                <a:sym typeface="Montserrat Regular"/>
              </a:defRPr>
            </a:pPr>
            <a:r>
              <a:t>erasure or destruction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prstGeom prst="rect">
            <a:avLst/>
          </a:prstGeom>
        </p:spPr>
        <p:txBody>
          <a:bodyPr/>
          <a:lstStyle/>
          <a:p>
            <a:pPr/>
            <a:r>
              <a:t>Basic GDPR Principles</a:t>
            </a:r>
          </a:p>
        </p:txBody>
      </p:sp>
      <p:sp>
        <p:nvSpPr>
          <p:cNvPr id="221" name="Fair, lawful and transparent processing…"/>
          <p:cNvSpPr txBox="1"/>
          <p:nvPr/>
        </p:nvSpPr>
        <p:spPr>
          <a:xfrm>
            <a:off x="726483" y="1419970"/>
            <a:ext cx="10739034" cy="4348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Fair, lawful and transparent processing</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Correct, stated purpose</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Data minimisation</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Accurate and up to date</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Kept no longer than necessary</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Secure</a:t>
            </a:r>
          </a:p>
          <a:p>
            <a:pPr marL="2286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Accountable (</a:t>
            </a:r>
            <a:r>
              <a:rPr>
                <a:latin typeface="Montserrat Bold"/>
                <a:ea typeface="Montserrat Bold"/>
                <a:cs typeface="Montserrat Bold"/>
                <a:sym typeface="Montserrat Bold"/>
              </a:rPr>
              <a:t>Controllers</a:t>
            </a:r>
            <a:r>
              <a:t> &amp; </a:t>
            </a:r>
            <a:r>
              <a:rPr>
                <a:latin typeface="Montserrat Bold"/>
                <a:ea typeface="Montserrat Bold"/>
                <a:cs typeface="Montserrat Bold"/>
                <a:sym typeface="Montserrat Bold"/>
              </a:rPr>
              <a:t>Processors</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Title 1"/>
          <p:cNvSpPr txBox="1"/>
          <p:nvPr>
            <p:ph type="title"/>
          </p:nvPr>
        </p:nvSpPr>
        <p:spPr>
          <a:prstGeom prst="rect">
            <a:avLst/>
          </a:prstGeom>
        </p:spPr>
        <p:txBody>
          <a:bodyPr/>
          <a:lstStyle/>
          <a:p>
            <a:pPr/>
            <a:r>
              <a:t>Who’s Accountable?</a:t>
            </a:r>
          </a:p>
        </p:txBody>
      </p:sp>
      <p:sp>
        <p:nvSpPr>
          <p:cNvPr id="226" name="Controller…"/>
          <p:cNvSpPr txBox="1"/>
          <p:nvPr/>
        </p:nvSpPr>
        <p:spPr>
          <a:xfrm>
            <a:off x="358735" y="932953"/>
            <a:ext cx="6323032" cy="52044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8600" indent="-228600">
              <a:lnSpc>
                <a:spcPct val="90000"/>
              </a:lnSpc>
              <a:spcBef>
                <a:spcPts val="1000"/>
              </a:spcBef>
              <a:buSzPct val="100000"/>
              <a:buFont typeface="Arial"/>
              <a:buChar char="•"/>
              <a:defRPr sz="3500">
                <a:solidFill>
                  <a:srgbClr val="0C475E"/>
                </a:solidFill>
                <a:latin typeface="Montserrat SemiBold"/>
                <a:ea typeface="Montserrat SemiBold"/>
                <a:cs typeface="Montserrat SemiBold"/>
                <a:sym typeface="Montserrat SemiBold"/>
              </a:defRPr>
            </a:pPr>
            <a:r>
              <a:t>Controller</a:t>
            </a:r>
          </a:p>
          <a:p>
            <a:pPr lvl="1" marL="6858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Your organisation </a:t>
            </a:r>
            <a:endParaRPr>
              <a:latin typeface="Montserrat Bold"/>
              <a:ea typeface="Montserrat Bold"/>
              <a:cs typeface="Montserrat Bold"/>
              <a:sym typeface="Montserrat Bold"/>
            </a:endParaRPr>
          </a:p>
          <a:p>
            <a:pPr marL="228600" indent="-228600">
              <a:lnSpc>
                <a:spcPct val="90000"/>
              </a:lnSpc>
              <a:spcBef>
                <a:spcPts val="1000"/>
              </a:spcBef>
              <a:buSzPct val="100000"/>
              <a:buFont typeface="Arial"/>
              <a:buChar char="•"/>
              <a:defRPr sz="3500">
                <a:solidFill>
                  <a:srgbClr val="0C475E"/>
                </a:solidFill>
                <a:latin typeface="Montserrat SemiBold"/>
                <a:ea typeface="Montserrat SemiBold"/>
                <a:cs typeface="Montserrat SemiBold"/>
                <a:sym typeface="Montserrat SemiBold"/>
              </a:defRPr>
            </a:pPr>
            <a:r>
              <a:t>Processors</a:t>
            </a:r>
          </a:p>
          <a:p>
            <a:pPr lvl="1" marL="6858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You!</a:t>
            </a:r>
          </a:p>
          <a:p>
            <a:pPr lvl="1" marL="685800" indent="-228600">
              <a:lnSpc>
                <a:spcPct val="90000"/>
              </a:lnSpc>
              <a:spcBef>
                <a:spcPts val="1000"/>
              </a:spcBef>
              <a:buSzPct val="100000"/>
              <a:buFont typeface="Arial"/>
              <a:buChar char="•"/>
              <a:defRPr sz="3500">
                <a:solidFill>
                  <a:srgbClr val="0C475E"/>
                </a:solidFill>
                <a:latin typeface="Montserrat Regular"/>
                <a:ea typeface="Montserrat Regular"/>
                <a:cs typeface="Montserrat Regular"/>
                <a:sym typeface="Montserrat Regular"/>
              </a:defRPr>
            </a:pPr>
            <a:r>
              <a:t>Other organisations that process personal data for your controller</a:t>
            </a:r>
          </a:p>
          <a:p>
            <a:pPr marL="228600" indent="-228600">
              <a:lnSpc>
                <a:spcPct val="90000"/>
              </a:lnSpc>
              <a:spcBef>
                <a:spcPts val="1000"/>
              </a:spcBef>
              <a:buSzPct val="100000"/>
              <a:buFont typeface="Arial"/>
              <a:buChar char="•"/>
              <a:defRPr sz="3500">
                <a:solidFill>
                  <a:srgbClr val="0C475E"/>
                </a:solidFill>
                <a:latin typeface="Montserrat SemiBold"/>
                <a:ea typeface="Montserrat SemiBold"/>
                <a:cs typeface="Montserrat SemiBold"/>
                <a:sym typeface="Montserrat SemiBold"/>
              </a:defRPr>
            </a:pPr>
            <a:r>
              <a:t>Data Protection Officer (DPO)</a:t>
            </a:r>
          </a:p>
        </p:txBody>
      </p:sp>
      <p:pic>
        <p:nvPicPr>
          <p:cNvPr id="227" name="IMG_GDPR_Alt_Governance.png" descr="IMG_GDPR_Alt_Governance.png"/>
          <p:cNvPicPr>
            <a:picLocks noChangeAspect="1"/>
          </p:cNvPicPr>
          <p:nvPr/>
        </p:nvPicPr>
        <p:blipFill>
          <a:blip r:embed="rId3">
            <a:extLst/>
          </a:blip>
          <a:stretch>
            <a:fillRect/>
          </a:stretch>
        </p:blipFill>
        <p:spPr>
          <a:xfrm>
            <a:off x="6690859" y="957548"/>
            <a:ext cx="5459651" cy="545965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How do we do that?"/>
          <p:cNvSpPr txBox="1"/>
          <p:nvPr>
            <p:ph type="title"/>
          </p:nvPr>
        </p:nvSpPr>
        <p:spPr>
          <a:xfrm>
            <a:off x="3656947" y="-45328"/>
            <a:ext cx="8213391" cy="930036"/>
          </a:xfrm>
          <a:prstGeom prst="rect">
            <a:avLst/>
          </a:prstGeom>
        </p:spPr>
        <p:txBody>
          <a:bodyPr/>
          <a:lstStyle>
            <a:lvl1pPr algn="r">
              <a:defRPr sz="4100">
                <a:solidFill>
                  <a:srgbClr val="FFFFFF"/>
                </a:solidFill>
                <a:latin typeface="Montserrat SemiBold"/>
                <a:ea typeface="Montserrat SemiBold"/>
                <a:cs typeface="Montserrat SemiBold"/>
                <a:sym typeface="Montserrat SemiBold"/>
              </a:defRPr>
            </a:lvl1pPr>
          </a:lstStyle>
          <a:p>
            <a:pPr/>
            <a:r>
              <a:t>How do we do that?</a:t>
            </a:r>
          </a:p>
        </p:txBody>
      </p:sp>
      <p:sp>
        <p:nvSpPr>
          <p:cNvPr id="232" name="Information Audit &amp; Data Map…"/>
          <p:cNvSpPr txBox="1"/>
          <p:nvPr>
            <p:ph type="body" idx="1"/>
          </p:nvPr>
        </p:nvSpPr>
        <p:spPr>
          <a:xfrm>
            <a:off x="4221375" y="1116321"/>
            <a:ext cx="7653994" cy="5369208"/>
          </a:xfrm>
          <a:prstGeom prst="rect">
            <a:avLst/>
          </a:prstGeom>
        </p:spPr>
        <p:txBody>
          <a:bodyPr/>
          <a:lstStyle/>
          <a:p>
            <a:pPr marL="228600" indent="-228600">
              <a:lnSpc>
                <a:spcPct val="120000"/>
              </a:lnSpc>
              <a:defRPr sz="3500">
                <a:latin typeface="Montserrat Regular"/>
                <a:ea typeface="Montserrat Regular"/>
                <a:cs typeface="Montserrat Regular"/>
                <a:sym typeface="Montserrat Regular"/>
              </a:defRPr>
            </a:pPr>
            <a:r>
              <a:t>Information Audit &amp; Data Map</a:t>
            </a:r>
          </a:p>
          <a:p>
            <a:pPr marL="228600" indent="-228600">
              <a:lnSpc>
                <a:spcPct val="120000"/>
              </a:lnSpc>
              <a:defRPr sz="3500">
                <a:latin typeface="Montserrat Regular"/>
                <a:ea typeface="Montserrat Regular"/>
                <a:cs typeface="Montserrat Regular"/>
                <a:sym typeface="Montserrat Regular"/>
              </a:defRPr>
            </a:pPr>
            <a:r>
              <a:t>Impact Analysis</a:t>
            </a:r>
          </a:p>
          <a:p>
            <a:pPr marL="228600" indent="-228600">
              <a:lnSpc>
                <a:spcPct val="120000"/>
              </a:lnSpc>
              <a:defRPr sz="3500">
                <a:latin typeface="Montserrat Regular"/>
                <a:ea typeface="Montserrat Regular"/>
                <a:cs typeface="Montserrat Regular"/>
                <a:sym typeface="Montserrat Regular"/>
              </a:defRPr>
            </a:pPr>
            <a:r>
              <a:t>Identify the legal basis we use for processing</a:t>
            </a:r>
          </a:p>
          <a:p>
            <a:pPr marL="228600" indent="-228600">
              <a:lnSpc>
                <a:spcPct val="120000"/>
              </a:lnSpc>
              <a:defRPr sz="3500">
                <a:latin typeface="Montserrat Regular"/>
                <a:ea typeface="Montserrat Regular"/>
                <a:cs typeface="Montserrat Regular"/>
                <a:sym typeface="Montserrat Regular"/>
              </a:defRPr>
            </a:pPr>
            <a:r>
              <a:t>Appoint a DPO</a:t>
            </a:r>
          </a:p>
          <a:p>
            <a:pPr marL="228600" indent="-228600">
              <a:lnSpc>
                <a:spcPct val="120000"/>
              </a:lnSpc>
              <a:defRPr sz="3500">
                <a:latin typeface="Montserrat Regular"/>
                <a:ea typeface="Montserrat Regular"/>
                <a:cs typeface="Montserrat Regular"/>
                <a:sym typeface="Montserrat Regular"/>
              </a:defRPr>
            </a:pPr>
            <a:r>
              <a:t>Improve processes</a:t>
            </a:r>
          </a:p>
          <a:p>
            <a:pPr marL="228600" indent="-228600">
              <a:lnSpc>
                <a:spcPct val="120000"/>
              </a:lnSpc>
              <a:defRPr sz="3500">
                <a:latin typeface="Montserrat Regular"/>
                <a:ea typeface="Montserrat Regular"/>
                <a:cs typeface="Montserrat Regular"/>
                <a:sym typeface="Montserrat Regular"/>
              </a:defRPr>
            </a:pPr>
            <a:r>
              <a:t>Improve systems</a:t>
            </a:r>
          </a:p>
        </p:txBody>
      </p:sp>
      <p:pic>
        <p:nvPicPr>
          <p:cNvPr id="233" name="Genuine Documentation Placates Regulator.png" descr="Genuine Documentation Placates Regulator.png"/>
          <p:cNvPicPr>
            <a:picLocks noChangeAspect="1"/>
          </p:cNvPicPr>
          <p:nvPr/>
        </p:nvPicPr>
        <p:blipFill>
          <a:blip r:embed="rId3">
            <a:extLst/>
          </a:blip>
          <a:srcRect l="0" t="0" r="34773" b="0"/>
          <a:stretch>
            <a:fillRect/>
          </a:stretch>
        </p:blipFill>
        <p:spPr>
          <a:xfrm>
            <a:off x="-8285" y="841672"/>
            <a:ext cx="3940206" cy="6040812"/>
          </a:xfrm>
          <a:prstGeom prst="rect">
            <a:avLst/>
          </a:prstGeom>
          <a:ln w="12700">
            <a:miter lim="400000"/>
          </a:ln>
          <a:effectLst>
            <a:outerShdw sx="100000" sy="100000" kx="0" ky="0" algn="b" rotWithShape="0" blurRad="101600" dist="25400" dir="5400000">
              <a:srgbClr val="000000">
                <a:alpha val="75000"/>
              </a:srgbClr>
            </a:outerShdw>
          </a:effectLst>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0A786CE341B741BB3073EDD71502DB" ma:contentTypeVersion="2" ma:contentTypeDescription="Create a new document." ma:contentTypeScope="" ma:versionID="dcf4938f51d4fc27893c1754dc5ccda6">
  <xsd:schema xmlns:xsd="http://www.w3.org/2001/XMLSchema" xmlns:xs="http://www.w3.org/2001/XMLSchema" xmlns:p="http://schemas.microsoft.com/office/2006/metadata/properties" xmlns:ns2="967790c7-5d2a-4fb4-ba9c-8c8985ed6865" xmlns:ns3="5c796900-648b-480b-a6c8-c53edeaa8b28" targetNamespace="http://schemas.microsoft.com/office/2006/metadata/properties" ma:root="true" ma:fieldsID="39d77143d30aa2c21755d39d06204e80" ns2:_="" ns3:_="">
    <xsd:import namespace="967790c7-5d2a-4fb4-ba9c-8c8985ed6865"/>
    <xsd:import namespace="5c796900-648b-480b-a6c8-c53edeaa8b2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790c7-5d2a-4fb4-ba9c-8c8985ed686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c796900-648b-480b-a6c8-c53edeaa8b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67790c7-5d2a-4fb4-ba9c-8c8985ed6865">JFKFVZNM3SND-1347426504-18</_dlc_DocId>
    <_dlc_DocIdUrl xmlns="967790c7-5d2a-4fb4-ba9c-8c8985ed6865">
      <Url>https://gydeline.sharepoint.com/_layouts/15/DocIdRedir.aspx?ID=JFKFVZNM3SND-1347426504-18</Url>
      <Description>JFKFVZNM3SND-1347426504-18</Description>
    </_dlc_DocIdUrl>
  </documentManagement>
</p:properties>
</file>

<file path=customXml/itemProps1.xml><?xml version="1.0" encoding="utf-8"?>
<ds:datastoreItem xmlns:ds="http://schemas.openxmlformats.org/officeDocument/2006/customXml" ds:itemID="{F3D2E896-7CE0-44DD-B4D9-796DA9545242}"/>
</file>

<file path=customXml/itemProps2.xml><?xml version="1.0" encoding="utf-8"?>
<ds:datastoreItem xmlns:ds="http://schemas.openxmlformats.org/officeDocument/2006/customXml" ds:itemID="{F6503B8D-5959-4F1D-99D4-12C4E262FB18}"/>
</file>

<file path=customXml/itemProps3.xml><?xml version="1.0" encoding="utf-8"?>
<ds:datastoreItem xmlns:ds="http://schemas.openxmlformats.org/officeDocument/2006/customXml" ds:itemID="{EBA5E55A-D443-4B01-9BD0-37032C9D998D}"/>
</file>

<file path=customXml/itemProps4.xml><?xml version="1.0" encoding="utf-8"?>
<ds:datastoreItem xmlns:ds="http://schemas.openxmlformats.org/officeDocument/2006/customXml" ds:itemID="{F3527750-8B0E-4016-9B1E-7A31FA3E4C89}"/>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0x010100BE0A786CE341B741BB3073EDD71502DB</vt:lpwstr>
  </property>
  <property fmtid="{D5CDD505-2E9C-101B-9397-08002B2CF9AE}" pid="3" name="_dlc_DocIdItemGuid">
    <vt:lpwstr>f3380af3-a693-4c18-bd26-8e6d48bc5676</vt:lpwstr>
  </property>
</Properties>
</file>